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6858000" cx="12192000"/>
  <p:notesSz cx="6858000" cy="9144000"/>
  <p:embeddedFontLst>
    <p:embeddedFont>
      <p:font typeface="Roboto"/>
      <p:regular r:id="rId83"/>
      <p:bold r:id="rId84"/>
      <p:italic r:id="rId85"/>
      <p:boldItalic r:id="rId86"/>
    </p:embeddedFont>
    <p:embeddedFont>
      <p:font typeface="Tahoma"/>
      <p:regular r:id="rId87"/>
      <p:bold r:id="rId88"/>
    </p:embeddedFont>
    <p:embeddedFont>
      <p:font typeface="Noto Sans Symbols"/>
      <p:regular r:id="rId89"/>
      <p:bold r:id="rId90"/>
    </p:embeddedFont>
    <p:embeddedFont>
      <p:font typeface="Open Sans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5" roundtripDataSignature="AMtx7mjx3l9LwE27ckN28mneCGDLc1B6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BE339B-1FCA-4012-8101-EA263314D003}">
  <a:tblStyle styleId="{5DBE339B-1FCA-4012-8101-EA263314D00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6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5.xml"/><Relationship Id="rId85" Type="http://schemas.openxmlformats.org/officeDocument/2006/relationships/font" Target="fonts/Roboto-italic.fntdata"/><Relationship Id="rId44" Type="http://schemas.openxmlformats.org/officeDocument/2006/relationships/slide" Target="slides/slide38.xml"/><Relationship Id="rId88" Type="http://schemas.openxmlformats.org/officeDocument/2006/relationships/font" Target="fonts/Tahoma-bold.fntdata"/><Relationship Id="rId43" Type="http://schemas.openxmlformats.org/officeDocument/2006/relationships/slide" Target="slides/slide37.xml"/><Relationship Id="rId87" Type="http://schemas.openxmlformats.org/officeDocument/2006/relationships/font" Target="fonts/Tahoma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NotoSansSymbols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customschemas.google.com/relationships/presentationmetadata" Target="metadata"/><Relationship Id="rId50" Type="http://schemas.openxmlformats.org/officeDocument/2006/relationships/slide" Target="slides/slide44.xml"/><Relationship Id="rId94" Type="http://schemas.openxmlformats.org/officeDocument/2006/relationships/font" Target="fonts/OpenSans-bold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OpenSans-regular.fntdata"/><Relationship Id="rId90" Type="http://schemas.openxmlformats.org/officeDocument/2006/relationships/font" Target="fonts/NotoSansSymbols-bold.fntdata"/><Relationship Id="rId93" Type="http://schemas.openxmlformats.org/officeDocument/2006/relationships/font" Target="fonts/OpenSans-italic.fntdata"/><Relationship Id="rId92" Type="http://schemas.openxmlformats.org/officeDocument/2006/relationships/font" Target="fonts/OpenSans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938b91965_2_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8" name="Google Shape;208;g2b938b91965_2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938b91965_2_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4" name="Google Shape;214;g2b938b91965_2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938b91965_2_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1" name="Google Shape;221;g2b938b91965_2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54bed195d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354bed195d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354bed195d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938b91965_2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5" name="Google Shape;235;g2b938b91965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938b91965_2_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1" name="Google Shape;241;g2b938b91965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938b91965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8" name="Google Shape;248;g2b938b91965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938b91965_2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4" name="Google Shape;254;g2b938b91965_2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938b91965_2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" name="Google Shape;260;g2b938b91965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938b91965_2_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2b938b91965_2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938b91965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2b938b91965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938b91965_2_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2b938b91965_2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938b91965_2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b938b91965_2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Tf idf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Stop words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Challenges - synonyms</a:t>
            </a:r>
            <a:endParaRPr/>
          </a:p>
        </p:txBody>
      </p:sp>
      <p:sp>
        <p:nvSpPr>
          <p:cNvPr id="298" name="Google Shape;29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Tf idf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Stop words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Challenges - synonyms</a:t>
            </a:r>
            <a:endParaRPr/>
          </a:p>
        </p:txBody>
      </p:sp>
      <p:sp>
        <p:nvSpPr>
          <p:cNvPr id="311" name="Google Shape;3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37904c9da5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337904c9da5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337904c9da5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938b91965_2_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g2b938b91965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7904c9da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337904c9da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337904c9da5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b938b9196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2b938b9196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938b91965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2b938b91965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b938b91965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2b938b91965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938b9196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2b938b9196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938b91965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2b938b91965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938b91965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g2b938b91965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b938b91965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2b938b91965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938b91965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2b938b91965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b938b91965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g2b938b91965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b938b91965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g2b938b91965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b938b91965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2b938b91965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b938b91965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2b938b91965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938b91965_2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0" name="Google Shape;180;g2b938b91965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b938b91965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" name="Google Shape;602;g2b938b91965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b938b9196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08" name="Google Shape;608;g2b938b9196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938b91965_2_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7" name="Google Shape;187;g2b938b91965_2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https://dl.acm.org/doi/pdf/10.1145/3442188.3445922</a:t>
            </a:r>
            <a:endParaRPr/>
          </a:p>
        </p:txBody>
      </p:sp>
      <p:sp>
        <p:nvSpPr>
          <p:cNvPr id="675" name="Google Shape;675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b938b91965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g2b938b91965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938b91965_2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g2b938b91965_2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938b91965_2_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" name="Google Shape;200;g2b938b91965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6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5"/>
          <p:cNvSpPr txBox="1"/>
          <p:nvPr>
            <p:ph type="title"/>
          </p:nvPr>
        </p:nvSpPr>
        <p:spPr>
          <a:xfrm>
            <a:off x="595745" y="4800600"/>
            <a:ext cx="109728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5"/>
          <p:cNvSpPr/>
          <p:nvPr>
            <p:ph idx="2" type="pic"/>
          </p:nvPr>
        </p:nvSpPr>
        <p:spPr>
          <a:xfrm>
            <a:off x="595745" y="612775"/>
            <a:ext cx="10972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75"/>
          <p:cNvSpPr txBox="1"/>
          <p:nvPr>
            <p:ph idx="1" type="body"/>
          </p:nvPr>
        </p:nvSpPr>
        <p:spPr>
          <a:xfrm>
            <a:off x="595745" y="5367338"/>
            <a:ext cx="109728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6"/>
          <p:cNvSpPr txBox="1"/>
          <p:nvPr>
            <p:ph idx="1" type="body"/>
          </p:nvPr>
        </p:nvSpPr>
        <p:spPr>
          <a:xfrm rot="5400000">
            <a:off x="3604418" y="-1851818"/>
            <a:ext cx="49831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938b91965_2_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b938b91965_2_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g2b938b91965_2_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2b938b91965_2_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b938b91965_2_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938b91965_2_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b938b91965_2_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g2b938b91965_2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b938b91965_2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b938b91965_2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938b91965_2_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b938b91965_2_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g2b938b91965_2_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g2b938b91965_2_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b938b91965_2_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b938b91965_2_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938b91965_2_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b938b91965_2_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b938b91965_2_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b938b91965_2_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38b91965_2_3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g2b938b91965_2_30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g2b938b91965_2_3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938b91965_2_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b938b91965_2_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g2b938b91965_2_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b938b91965_2_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b938b91965_2_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938b91965_2_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b938b91965_2_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g2b938b91965_2_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g2b938b91965_2_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g2b938b91965_2_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2b938b91965_2_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b938b91965_2_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b938b91965_2_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938b91965_2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b938b91965_2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b938b91965_2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7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938b91965_2_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b938b91965_2_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2" name="Google Shape;122;g2b938b91965_2_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g2b938b91965_2_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2b938b91965_2_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2b938b91965_2_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938b91965_2_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b938b91965_2_6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g2b938b91965_2_6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g2b938b91965_2_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b938b91965_2_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b938b91965_2_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938b91965_2_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b938b91965_2_6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g2b938b91965_2_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2b938b91965_2_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b938b91965_2_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938b91965_2_7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b938b91965_2_7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g2b938b91965_2_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b938b91965_2_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2b938b91965_2_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" name="Google Shape;2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0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0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1" name="Google Shape;31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1"/>
          <p:cNvSpPr txBox="1"/>
          <p:nvPr>
            <p:ph idx="1" type="body"/>
          </p:nvPr>
        </p:nvSpPr>
        <p:spPr>
          <a:xfrm>
            <a:off x="609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71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pic>
        <p:nvPicPr>
          <p:cNvPr id="36" name="Google Shape;3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2"/>
          <p:cNvSpPr txBox="1"/>
          <p:nvPr>
            <p:ph idx="1" type="body"/>
          </p:nvPr>
        </p:nvSpPr>
        <p:spPr>
          <a:xfrm>
            <a:off x="609600" y="1254697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72"/>
          <p:cNvSpPr txBox="1"/>
          <p:nvPr>
            <p:ph idx="2" type="body"/>
          </p:nvPr>
        </p:nvSpPr>
        <p:spPr>
          <a:xfrm>
            <a:off x="609600" y="1999491"/>
            <a:ext cx="5386917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1" name="Google Shape;41;p72"/>
          <p:cNvSpPr txBox="1"/>
          <p:nvPr>
            <p:ph idx="3" type="body"/>
          </p:nvPr>
        </p:nvSpPr>
        <p:spPr>
          <a:xfrm>
            <a:off x="6193369" y="125469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2"/>
          <p:cNvSpPr txBox="1"/>
          <p:nvPr>
            <p:ph idx="4" type="body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pic>
        <p:nvPicPr>
          <p:cNvPr id="43" name="Google Shape;4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200" y="825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saic with Caption">
  <p:cSld name="Mosaic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3"/>
          <p:cNvSpPr/>
          <p:nvPr/>
        </p:nvSpPr>
        <p:spPr>
          <a:xfrm>
            <a:off x="7539038" y="2733675"/>
            <a:ext cx="2255837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3"/>
          <p:cNvSpPr/>
          <p:nvPr/>
        </p:nvSpPr>
        <p:spPr>
          <a:xfrm>
            <a:off x="9936163" y="4497388"/>
            <a:ext cx="2252662" cy="1638300"/>
          </a:xfrm>
          <a:prstGeom prst="rect">
            <a:avLst/>
          </a:prstGeom>
          <a:solidFill>
            <a:srgbClr val="8E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3"/>
          <p:cNvSpPr/>
          <p:nvPr/>
        </p:nvSpPr>
        <p:spPr>
          <a:xfrm>
            <a:off x="9936163" y="971550"/>
            <a:ext cx="2252662" cy="1636713"/>
          </a:xfrm>
          <a:prstGeom prst="rect">
            <a:avLst/>
          </a:prstGeom>
          <a:solidFill>
            <a:srgbClr val="8E0000">
              <a:alpha val="8000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28350" y="96838"/>
            <a:ext cx="1219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3"/>
          <p:cNvSpPr/>
          <p:nvPr>
            <p:ph idx="2" type="pic"/>
          </p:nvPr>
        </p:nvSpPr>
        <p:spPr>
          <a:xfrm>
            <a:off x="7538375" y="4496738"/>
            <a:ext cx="2253380" cy="163893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73"/>
          <p:cNvSpPr/>
          <p:nvPr>
            <p:ph idx="3" type="pic"/>
          </p:nvPr>
        </p:nvSpPr>
        <p:spPr>
          <a:xfrm>
            <a:off x="7538375" y="971967"/>
            <a:ext cx="2253380" cy="163575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3"/>
          <p:cNvSpPr/>
          <p:nvPr>
            <p:ph idx="4" type="pic"/>
          </p:nvPr>
        </p:nvSpPr>
        <p:spPr>
          <a:xfrm>
            <a:off x="9936127" y="2733854"/>
            <a:ext cx="2253380" cy="163784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73"/>
          <p:cNvSpPr txBox="1"/>
          <p:nvPr>
            <p:ph idx="1" type="body"/>
          </p:nvPr>
        </p:nvSpPr>
        <p:spPr>
          <a:xfrm>
            <a:off x="630135" y="981113"/>
            <a:ext cx="6500261" cy="5163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73"/>
          <p:cNvSpPr txBox="1"/>
          <p:nvPr>
            <p:ph type="title"/>
          </p:nvPr>
        </p:nvSpPr>
        <p:spPr>
          <a:xfrm>
            <a:off x="609600" y="219774"/>
            <a:ext cx="10260064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4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4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74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65"/>
          <p:cNvSpPr txBox="1"/>
          <p:nvPr>
            <p:ph idx="1" type="body"/>
          </p:nvPr>
        </p:nvSpPr>
        <p:spPr>
          <a:xfrm>
            <a:off x="609600" y="1143000"/>
            <a:ext cx="10972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" name="Google Shape;12;p65"/>
          <p:cNvCxnSpPr/>
          <p:nvPr/>
        </p:nvCxnSpPr>
        <p:spPr>
          <a:xfrm>
            <a:off x="0" y="6223000"/>
            <a:ext cx="12192000" cy="0"/>
          </a:xfrm>
          <a:prstGeom prst="straightConnector1">
            <a:avLst/>
          </a:prstGeom>
          <a:noFill/>
          <a:ln cap="flat" cmpd="sng" w="28575">
            <a:solidFill>
              <a:srgbClr val="8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65"/>
          <p:cNvSpPr txBox="1"/>
          <p:nvPr/>
        </p:nvSpPr>
        <p:spPr>
          <a:xfrm>
            <a:off x="430213" y="6284913"/>
            <a:ext cx="60071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8E0000"/>
                </a:solidFill>
                <a:latin typeface="Arial"/>
                <a:ea typeface="Arial"/>
                <a:cs typeface="Arial"/>
                <a:sym typeface="Arial"/>
              </a:rPr>
              <a:t>Information Sciences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65"/>
          <p:cNvPicPr preferRelativeResize="0"/>
          <p:nvPr/>
        </p:nvPicPr>
        <p:blipFill rotWithShape="1">
          <a:blip r:embed="rId1">
            <a:alphaModFix/>
          </a:blip>
          <a:srcRect b="13334" l="0" r="0" t="6665"/>
          <a:stretch/>
        </p:blipFill>
        <p:spPr>
          <a:xfrm>
            <a:off x="10005655" y="6262839"/>
            <a:ext cx="1965960" cy="5486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938b91965_2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2b938b91965_2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2b938b91965_2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g2b938b91965_2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g2b938b91965_2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cran.r-project.org/web/packages/lda/" TargetMode="External"/><Relationship Id="rId4" Type="http://schemas.openxmlformats.org/officeDocument/2006/relationships/hyperlink" Target="https://code.google.com/p/plda/" TargetMode="External"/><Relationship Id="rId5" Type="http://schemas.openxmlformats.org/officeDocument/2006/relationships/hyperlink" Target="http://gibbslda.sourceforge.net/" TargetMode="External"/><Relationship Id="rId6" Type="http://schemas.openxmlformats.org/officeDocument/2006/relationships/hyperlink" Target="https://radimrehurek.com/gensim/models/ldamodel.html" TargetMode="External"/><Relationship Id="rId7" Type="http://schemas.openxmlformats.org/officeDocument/2006/relationships/hyperlink" Target="https://www.seas.upenn.edu/~cis520/lectures/LDA.pdf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3.jpg"/><Relationship Id="rId4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/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BASICS OF TEXT ANALYSIS:</a:t>
            </a:r>
            <a:br>
              <a:rPr lang="en-US"/>
            </a:br>
            <a:r>
              <a:rPr lang="en-US"/>
              <a:t>TOPIC MODELING AND WORD EMBEDDINGS</a:t>
            </a:r>
            <a:endParaRPr/>
          </a:p>
        </p:txBody>
      </p:sp>
      <p:sp>
        <p:nvSpPr>
          <p:cNvPr id="150" name="Google Shape;150;p1"/>
          <p:cNvSpPr txBox="1"/>
          <p:nvPr>
            <p:ph idx="1" type="subTitle"/>
          </p:nvPr>
        </p:nvSpPr>
        <p:spPr>
          <a:xfrm>
            <a:off x="1828800" y="3886200"/>
            <a:ext cx="8534400" cy="1993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Kristina Lerman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DSCI 531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Spring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938b91965_2_14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Thousands of mTurkers later … </a:t>
            </a:r>
            <a:endParaRPr/>
          </a:p>
        </p:txBody>
      </p:sp>
      <p:graphicFrame>
        <p:nvGraphicFramePr>
          <p:cNvPr id="211" name="Google Shape;211;g2b938b91965_2_140"/>
          <p:cNvGraphicFramePr/>
          <p:nvPr/>
        </p:nvGraphicFramePr>
        <p:xfrm>
          <a:off x="613568" y="1357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{5DBE339B-1FCA-4012-8101-EA263314D003}</a:tableStyleId>
              </a:tblPr>
              <a:tblGrid>
                <a:gridCol w="1567550"/>
                <a:gridCol w="1567550"/>
                <a:gridCol w="1567550"/>
                <a:gridCol w="1567550"/>
                <a:gridCol w="1567550"/>
                <a:gridCol w="1567550"/>
                <a:gridCol w="15675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Valence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Arousal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Dominance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333333"/>
                          </a:solidFill>
                        </a:rPr>
                        <a:t> 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28600">
                <a:tc row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Lowest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pedophile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1.26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grain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dementia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rapist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1.30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dull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Alzheimer’s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2.00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AIDS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1.33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calm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1.67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lobotomy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2.00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leukemia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1.47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librarian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1.75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earthquake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2.14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molester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1.48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soothing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1.91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uncontrollable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2.18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murder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1.48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scene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1.95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rapist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2.21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row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Highest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excited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8.11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motherfucker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7.33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rejoice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7.68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sunshine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8.14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erection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7.37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successful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7.71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relaxing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8.19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terrorism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7.42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smile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7.72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lovable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8.26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lover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7.45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completion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7.73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fantastic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8.36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rampage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7.57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self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happiness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8.48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insanity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7.79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incredible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666666"/>
                          </a:solidFill>
                        </a:rPr>
                        <a:t>7.74</a:t>
                      </a:r>
                      <a:endParaRPr sz="1400" u="none" cap="none" strike="noStrike"/>
                    </a:p>
                  </a:txBody>
                  <a:tcPr marT="38100" marB="38100" marR="57150" marL="571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938b91965_2_14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VADER</a:t>
            </a:r>
            <a:endParaRPr/>
          </a:p>
        </p:txBody>
      </p:sp>
      <p:sp>
        <p:nvSpPr>
          <p:cNvPr id="217" name="Google Shape;217;g2b938b91965_2_145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gold-standard sentiment lexicon that is especially attuned to microblog-like contexts.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Rules for grammatical and syntactical conventions that humans use when expressing or emphasizing sentiment intensity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Performs well on social media posts (better than LIWC)</a:t>
            </a:r>
            <a:endParaRPr/>
          </a:p>
        </p:txBody>
      </p:sp>
      <p:sp>
        <p:nvSpPr>
          <p:cNvPr id="218" name="Google Shape;218;g2b938b91965_2_145"/>
          <p:cNvSpPr txBox="1"/>
          <p:nvPr/>
        </p:nvSpPr>
        <p:spPr>
          <a:xfrm>
            <a:off x="735523" y="5864556"/>
            <a:ext cx="107209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Hutto, C., &amp; Gilbert, E. (2014, May). Vader: A parsimonious rule-based model for sentiment analysis of social media text. In </a:t>
            </a:r>
            <a:r>
              <a:rPr b="0" i="1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international AAAI conference on web and social media</a:t>
            </a: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(Vol. 8, No. 1, pp. 216-225).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938b91965_2_15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VADER</a:t>
            </a:r>
            <a:endParaRPr/>
          </a:p>
        </p:txBody>
      </p:sp>
      <p:pic>
        <p:nvPicPr>
          <p:cNvPr id="224" name="Google Shape;224;g2b938b91965_2_1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727882"/>
            <a:ext cx="10980738" cy="38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b938b91965_2_150"/>
          <p:cNvSpPr txBox="1"/>
          <p:nvPr/>
        </p:nvSpPr>
        <p:spPr>
          <a:xfrm>
            <a:off x="735523" y="5864556"/>
            <a:ext cx="107209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Hutto, C., &amp; Gilbert, E. (2014, May). Vader: A parsimonious rule-based model for sentiment analysis of social media text. In </a:t>
            </a:r>
            <a:r>
              <a:rPr b="0" i="1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international AAAI conference on web and social media</a:t>
            </a: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(Vol. 8, No. 1, pp. 216-225).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54bed195d_0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VADER</a:t>
            </a:r>
            <a:endParaRPr/>
          </a:p>
        </p:txBody>
      </p:sp>
      <p:sp>
        <p:nvSpPr>
          <p:cNvPr id="232" name="Google Shape;232;g3354bed195d_0_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Lexicon-Based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– Words have predefined sentiment scores (e.g., "great" = +3.2, "bad" = -2.5).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Modifiers &amp; Intensifiers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– Words like "very" boost sentiment, and negation (e.g., "not good") lowers it.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Punctuation &amp; Capitalization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– "GOOD!!!" has stronger positivity than "good."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Emoji &amp; Slang Detection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– Recognizes "LOL" as positive and "😡" as negative.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Example: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"I LOVE this movie!!! It's amazing 😊"</a:t>
            </a:r>
            <a:endParaRPr i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Positive: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0.75 | ❌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Negative: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0.00 | ⚪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Neutral: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0.25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Compound Score: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+0.92 (Highly Positive)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938b91965_2_15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Application of LIWC: Global Mood Patterns</a:t>
            </a:r>
            <a:endParaRPr/>
          </a:p>
        </p:txBody>
      </p:sp>
      <p:sp>
        <p:nvSpPr>
          <p:cNvPr id="238" name="Google Shape;238;g2b938b91965_2_155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“Diurnal and seasonal moods vary with work, sleep and daylength across diverse cultures” by Golder and Macy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automated sentiment analysis be applied to social media data to provide a global picture of human mood?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Does mood have a time scale? Seasonal patterns?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Up to 400 public messages from each user, 509 million messages total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2.4 million individuals worldwide (84 identified countries)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English only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Date, Time, and country latitude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938b91965_2_16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</p:txBody>
      </p:sp>
      <p:sp>
        <p:nvSpPr>
          <p:cNvPr id="244" name="Google Shape;244;g2b938b91965_2_160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Examined within-individual Positive Affect (PA) and Negative Affect (NA) independently,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E.g., fraction of PA words appearing in an individual’s messages every hour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 eliminate between-individual variation, subtract the mean: PA</a:t>
            </a:r>
            <a:r>
              <a:rPr baseline="-25000" lang="en-US"/>
              <a:t>u</a:t>
            </a:r>
            <a:r>
              <a:rPr lang="en-US"/>
              <a:t>*(h) = PA</a:t>
            </a:r>
            <a:r>
              <a:rPr baseline="-25000" lang="en-US"/>
              <a:t>u</a:t>
            </a:r>
            <a:r>
              <a:rPr lang="en-US"/>
              <a:t>(h) - &lt;PA</a:t>
            </a:r>
            <a:r>
              <a:rPr baseline="-25000" lang="en-US"/>
              <a:t>u</a:t>
            </a:r>
            <a:r>
              <a:rPr lang="en-US"/>
              <a:t>(h)&gt;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Additional analysis on 4 English-speaking regions: Africa, India, UK/Aus, US/Can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5" name="Google Shape;245;g2b938b91965_2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700" y="2700339"/>
            <a:ext cx="31051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2b938b91965_2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237615"/>
            <a:ext cx="8006862" cy="51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b938b91965_2_166"/>
          <p:cNvSpPr txBox="1"/>
          <p:nvPr>
            <p:ph type="title"/>
          </p:nvPr>
        </p:nvSpPr>
        <p:spPr>
          <a:xfrm>
            <a:off x="609600" y="39052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Two peaks in Positive Affect daily; Positive Affect is higher on weekends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b938b91965_2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283336"/>
            <a:ext cx="8044962" cy="517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b938b91965_2_171"/>
          <p:cNvSpPr txBox="1"/>
          <p:nvPr>
            <p:ph type="title"/>
          </p:nvPr>
        </p:nvSpPr>
        <p:spPr>
          <a:xfrm>
            <a:off x="609600" y="40195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Mood governed by diurnal cycles, not culture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938b91965_2_176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High-level text analysis</a:t>
            </a:r>
            <a:endParaRPr/>
          </a:p>
        </p:txBody>
      </p:sp>
      <p:sp>
        <p:nvSpPr>
          <p:cNvPr id="263" name="Google Shape;263;g2b938b91965_2_17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938b91965_2_1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high level understanding</a:t>
            </a:r>
            <a:endParaRPr/>
          </a:p>
        </p:txBody>
      </p:sp>
      <p:sp>
        <p:nvSpPr>
          <p:cNvPr id="269" name="Google Shape;269;g2b938b91965_2_1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Machine translation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Generate text (ChatGPT)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Text summarization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Question-answering</a:t>
            </a:r>
            <a:endParaRPr/>
          </a:p>
        </p:txBody>
      </p:sp>
      <p:pic>
        <p:nvPicPr>
          <p:cNvPr descr="A screenshot of a computer&#10;&#10;Description automatically generated with low confidence" id="270" name="Google Shape;270;g2b938b91965_2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760" y="1581944"/>
            <a:ext cx="6502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Why text analysis</a:t>
            </a:r>
            <a:endParaRPr/>
          </a:p>
        </p:txBody>
      </p:sp>
      <p:sp>
        <p:nvSpPr>
          <p:cNvPr id="156" name="Google Shape;156;p2"/>
          <p:cNvSpPr txBox="1"/>
          <p:nvPr>
            <p:ph idx="1" type="body"/>
          </p:nvPr>
        </p:nvSpPr>
        <p:spPr>
          <a:xfrm>
            <a:off x="609600" y="1146050"/>
            <a:ext cx="10980900" cy="3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Volume of text data is growing exponentially, necessitating methods to automatically organize, understand, search and summarize text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Uncover hidden topical patterns in collections.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Annotate documents according to topics.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Using annotations to organize, summarize and search.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Recommend relevant text to people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Generate fluent and grammatical text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938b91965_2_1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high level</a:t>
            </a:r>
            <a:endParaRPr/>
          </a:p>
        </p:txBody>
      </p:sp>
      <p:sp>
        <p:nvSpPr>
          <p:cNvPr id="276" name="Google Shape;276;g2b938b91965_2_1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Machine translation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Generate text (ChatGPT)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Text summarization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Question-answering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screenshot of a phone&#10;&#10;Description automatically generated with low confidence" id="277" name="Google Shape;277;g2b938b91965_2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3347" y="3820886"/>
            <a:ext cx="8575530" cy="2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b938b91965_2_187"/>
          <p:cNvSpPr txBox="1"/>
          <p:nvPr/>
        </p:nvSpPr>
        <p:spPr>
          <a:xfrm>
            <a:off x="342679" y="6334454"/>
            <a:ext cx="991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938b91965_2_1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high level</a:t>
            </a:r>
            <a:endParaRPr/>
          </a:p>
        </p:txBody>
      </p:sp>
      <p:sp>
        <p:nvSpPr>
          <p:cNvPr id="284" name="Google Shape;284;g2b938b91965_2_19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Machine translation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Generate text (ChatGPT)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Text summarization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Question-answering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screenshot of a computer screen&#10;&#10;Description automatically generated with low confidence" id="285" name="Google Shape;285;g2b938b91965_2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9252" y="1347502"/>
            <a:ext cx="5546219" cy="530758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b938b91965_2_194"/>
          <p:cNvSpPr txBox="1"/>
          <p:nvPr/>
        </p:nvSpPr>
        <p:spPr>
          <a:xfrm>
            <a:off x="342679" y="6334454"/>
            <a:ext cx="991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938b91965_2_20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high level</a:t>
            </a:r>
            <a:endParaRPr/>
          </a:p>
        </p:txBody>
      </p:sp>
      <p:sp>
        <p:nvSpPr>
          <p:cNvPr id="292" name="Google Shape;292;g2b938b91965_2_20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Machine translation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Generate text (ChatGPT)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>
                <a:solidFill>
                  <a:srgbClr val="7F7F7F"/>
                </a:solidFill>
              </a:rPr>
              <a:t>Text summarization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Question-answering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screenshot of a cell phone&#10;&#10;Description automatically generated with medium confidence" id="293" name="Google Shape;293;g2b938b91965_2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782" y="3776290"/>
            <a:ext cx="9141018" cy="308171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b938b91965_2_201"/>
          <p:cNvSpPr txBox="1"/>
          <p:nvPr/>
        </p:nvSpPr>
        <p:spPr>
          <a:xfrm>
            <a:off x="342679" y="6334454"/>
            <a:ext cx="991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Vector space model</a:t>
            </a:r>
            <a:endParaRPr/>
          </a:p>
        </p:txBody>
      </p:sp>
      <p:sp>
        <p:nvSpPr>
          <p:cNvPr id="301" name="Google Shape;301;p4"/>
          <p:cNvSpPr txBox="1"/>
          <p:nvPr>
            <p:ph idx="1" type="body"/>
          </p:nvPr>
        </p:nvSpPr>
        <p:spPr>
          <a:xfrm>
            <a:off x="8029576" y="1038225"/>
            <a:ext cx="2386013" cy="5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Term frequency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genes  5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organism 3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survive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life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computer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organisms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genomes 2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predictions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genetic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numbers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sequenced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genome 2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computational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…</a:t>
            </a:r>
            <a:endParaRPr/>
          </a:p>
        </p:txBody>
      </p:sp>
      <p:grpSp>
        <p:nvGrpSpPr>
          <p:cNvPr id="302" name="Google Shape;302;p4"/>
          <p:cNvGrpSpPr/>
          <p:nvPr/>
        </p:nvGrpSpPr>
        <p:grpSpPr>
          <a:xfrm>
            <a:off x="1774825" y="1162051"/>
            <a:ext cx="6096000" cy="4824413"/>
            <a:chOff x="2744788" y="968375"/>
            <a:chExt cx="6096000" cy="4824413"/>
          </a:xfrm>
        </p:grpSpPr>
        <p:pic>
          <p:nvPicPr>
            <p:cNvPr descr="intuition.png" id="303" name="Google Shape;30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44788" y="968375"/>
              <a:ext cx="6096000" cy="482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4"/>
            <p:cNvSpPr/>
            <p:nvPr/>
          </p:nvSpPr>
          <p:spPr>
            <a:xfrm>
              <a:off x="3306763" y="3001963"/>
              <a:ext cx="396875" cy="190500"/>
            </a:xfrm>
            <a:prstGeom prst="rect">
              <a:avLst/>
            </a:prstGeom>
            <a:solidFill>
              <a:srgbClr val="FFFF99">
                <a:alpha val="6862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4359275" y="3384550"/>
              <a:ext cx="395288" cy="190500"/>
            </a:xfrm>
            <a:prstGeom prst="rect">
              <a:avLst/>
            </a:prstGeom>
            <a:solidFill>
              <a:srgbClr val="FFFF99">
                <a:alpha val="6862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970338" y="3711575"/>
              <a:ext cx="661987" cy="190500"/>
            </a:xfrm>
            <a:prstGeom prst="rect">
              <a:avLst/>
            </a:prstGeom>
            <a:solidFill>
              <a:srgbClr val="FF99CC">
                <a:alpha val="6862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6172200" y="1784350"/>
              <a:ext cx="517525" cy="190500"/>
            </a:xfrm>
            <a:prstGeom prst="rect">
              <a:avLst/>
            </a:prstGeom>
            <a:solidFill>
              <a:srgbClr val="FFFF99">
                <a:alpha val="6862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Vector space models: reducing noise</a:t>
            </a:r>
            <a:endParaRPr/>
          </a:p>
        </p:txBody>
      </p:sp>
      <p:sp>
        <p:nvSpPr>
          <p:cNvPr id="314" name="Google Shape;314;p5"/>
          <p:cNvSpPr txBox="1"/>
          <p:nvPr>
            <p:ph idx="1" type="body"/>
          </p:nvPr>
        </p:nvSpPr>
        <p:spPr>
          <a:xfrm>
            <a:off x="1782763" y="1441450"/>
            <a:ext cx="2386012" cy="5043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genes  5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organism 3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survive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life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computer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organisms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genomes 2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predictions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genetic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numbers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sequenced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genome 2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computational 1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315" name="Google Shape;315;p5"/>
          <p:cNvSpPr txBox="1"/>
          <p:nvPr/>
        </p:nvSpPr>
        <p:spPr>
          <a:xfrm>
            <a:off x="4648201" y="1441450"/>
            <a:ext cx="2384425" cy="5043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organism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"/>
          <p:cNvSpPr txBox="1"/>
          <p:nvPr/>
        </p:nvSpPr>
        <p:spPr>
          <a:xfrm>
            <a:off x="2133601" y="1033463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 txBox="1"/>
          <p:nvPr/>
        </p:nvSpPr>
        <p:spPr>
          <a:xfrm>
            <a:off x="4816476" y="1031875"/>
            <a:ext cx="15922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"/>
          <p:cNvSpPr txBox="1"/>
          <p:nvPr/>
        </p:nvSpPr>
        <p:spPr>
          <a:xfrm>
            <a:off x="8153401" y="895351"/>
            <a:ext cx="1592263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stopwords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"/>
          <p:cNvSpPr txBox="1"/>
          <p:nvPr/>
        </p:nvSpPr>
        <p:spPr>
          <a:xfrm>
            <a:off x="7940676" y="1541463"/>
            <a:ext cx="2384425" cy="5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Vector space model</a:t>
            </a:r>
            <a:endParaRPr/>
          </a:p>
        </p:txBody>
      </p:sp>
      <p:sp>
        <p:nvSpPr>
          <p:cNvPr id="325" name="Google Shape;325;p6"/>
          <p:cNvSpPr txBox="1"/>
          <p:nvPr>
            <p:ph idx="1" type="body"/>
          </p:nvPr>
        </p:nvSpPr>
        <p:spPr>
          <a:xfrm>
            <a:off x="1981200" y="1068389"/>
            <a:ext cx="8229600" cy="108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document is a point in high-dimensional space</a:t>
            </a:r>
            <a:endParaRPr/>
          </a:p>
        </p:txBody>
      </p:sp>
      <p:sp>
        <p:nvSpPr>
          <p:cNvPr id="326" name="Google Shape;326;p6"/>
          <p:cNvSpPr txBox="1"/>
          <p:nvPr/>
        </p:nvSpPr>
        <p:spPr>
          <a:xfrm>
            <a:off x="8107363" y="2124075"/>
            <a:ext cx="1630362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Document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organism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7" name="Google Shape;327;p6"/>
          <p:cNvCxnSpPr/>
          <p:nvPr/>
        </p:nvCxnSpPr>
        <p:spPr>
          <a:xfrm>
            <a:off x="6264275" y="3216275"/>
            <a:ext cx="1195388" cy="0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8" name="Google Shape;328;p6"/>
          <p:cNvCxnSpPr/>
          <p:nvPr/>
        </p:nvCxnSpPr>
        <p:spPr>
          <a:xfrm flipH="1">
            <a:off x="5646739" y="3216275"/>
            <a:ext cx="617537" cy="457200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9" name="Google Shape;329;p6"/>
          <p:cNvCxnSpPr/>
          <p:nvPr/>
        </p:nvCxnSpPr>
        <p:spPr>
          <a:xfrm rot="10800000">
            <a:off x="6264275" y="2247901"/>
            <a:ext cx="0" cy="968375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30" name="Google Shape;330;p6"/>
          <p:cNvSpPr/>
          <p:nvPr/>
        </p:nvSpPr>
        <p:spPr>
          <a:xfrm>
            <a:off x="7002463" y="2789239"/>
            <a:ext cx="61912" cy="60325"/>
          </a:xfrm>
          <a:prstGeom prst="flowChartConnector">
            <a:avLst/>
          </a:prstGeom>
          <a:solidFill>
            <a:srgbClr val="C00000"/>
          </a:solidFill>
          <a:ln cap="sq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"/>
          <p:cNvSpPr/>
          <p:nvPr/>
        </p:nvSpPr>
        <p:spPr>
          <a:xfrm>
            <a:off x="5494338" y="3681414"/>
            <a:ext cx="308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2911476" y="2224088"/>
            <a:ext cx="1630363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Document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gene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organism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303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6"/>
          <p:cNvSpPr/>
          <p:nvPr/>
        </p:nvSpPr>
        <p:spPr>
          <a:xfrm>
            <a:off x="6232526" y="2446339"/>
            <a:ext cx="61913" cy="60325"/>
          </a:xfrm>
          <a:prstGeom prst="flowChartConnector">
            <a:avLst/>
          </a:prstGeom>
          <a:solidFill>
            <a:srgbClr val="0303BD"/>
          </a:solidFill>
          <a:ln cap="sq" cmpd="sng" w="12700">
            <a:solidFill>
              <a:srgbClr val="0303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Vector space model</a:t>
            </a:r>
            <a:endParaRPr/>
          </a:p>
        </p:txBody>
      </p:sp>
      <p:sp>
        <p:nvSpPr>
          <p:cNvPr id="339" name="Google Shape;339;p7"/>
          <p:cNvSpPr txBox="1"/>
          <p:nvPr>
            <p:ph idx="1" type="body"/>
          </p:nvPr>
        </p:nvSpPr>
        <p:spPr>
          <a:xfrm>
            <a:off x="1981200" y="1068389"/>
            <a:ext cx="8229600" cy="108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document is a point in high-dimensional space</a:t>
            </a:r>
            <a:endParaRPr/>
          </a:p>
        </p:txBody>
      </p:sp>
      <p:sp>
        <p:nvSpPr>
          <p:cNvPr id="340" name="Google Shape;340;p7"/>
          <p:cNvSpPr txBox="1"/>
          <p:nvPr/>
        </p:nvSpPr>
        <p:spPr>
          <a:xfrm>
            <a:off x="8107363" y="2124075"/>
            <a:ext cx="1630362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Document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gene 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organism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7"/>
          <p:cNvCxnSpPr/>
          <p:nvPr/>
        </p:nvCxnSpPr>
        <p:spPr>
          <a:xfrm>
            <a:off x="6264275" y="3216275"/>
            <a:ext cx="1195388" cy="0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2" name="Google Shape;342;p7"/>
          <p:cNvCxnSpPr/>
          <p:nvPr/>
        </p:nvCxnSpPr>
        <p:spPr>
          <a:xfrm flipH="1">
            <a:off x="5646739" y="3216275"/>
            <a:ext cx="617537" cy="457200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3" name="Google Shape;343;p7"/>
          <p:cNvCxnSpPr/>
          <p:nvPr/>
        </p:nvCxnSpPr>
        <p:spPr>
          <a:xfrm rot="10800000">
            <a:off x="6264275" y="2247901"/>
            <a:ext cx="0" cy="968375"/>
          </a:xfrm>
          <a:prstGeom prst="straightConnector1">
            <a:avLst/>
          </a:prstGeom>
          <a:solidFill>
            <a:schemeClr val="accent1"/>
          </a:solidFill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4" name="Google Shape;344;p7"/>
          <p:cNvSpPr/>
          <p:nvPr/>
        </p:nvSpPr>
        <p:spPr>
          <a:xfrm>
            <a:off x="7002463" y="2789239"/>
            <a:ext cx="61912" cy="60325"/>
          </a:xfrm>
          <a:prstGeom prst="flowChartConnector">
            <a:avLst/>
          </a:prstGeom>
          <a:solidFill>
            <a:srgbClr val="C00000"/>
          </a:solidFill>
          <a:ln cap="sq" cmpd="sng" w="127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5494338" y="3681414"/>
            <a:ext cx="308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 txBox="1"/>
          <p:nvPr/>
        </p:nvSpPr>
        <p:spPr>
          <a:xfrm>
            <a:off x="2911476" y="2224088"/>
            <a:ext cx="1630363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Document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gene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organism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survive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life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comput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predictions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numbers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sequenced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genome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303BD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303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6232526" y="2446339"/>
            <a:ext cx="61913" cy="60325"/>
          </a:xfrm>
          <a:prstGeom prst="flowChartConnector">
            <a:avLst/>
          </a:prstGeom>
          <a:solidFill>
            <a:srgbClr val="0303BD"/>
          </a:solidFill>
          <a:ln cap="sq" cmpd="sng" w="12700">
            <a:solidFill>
              <a:srgbClr val="0303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7"/>
          <p:cNvCxnSpPr>
            <a:endCxn id="347" idx="0"/>
          </p:cNvCxnSpPr>
          <p:nvPr/>
        </p:nvCxnSpPr>
        <p:spPr>
          <a:xfrm rot="10800000">
            <a:off x="6263483" y="2446339"/>
            <a:ext cx="0" cy="769800"/>
          </a:xfrm>
          <a:prstGeom prst="straightConnector1">
            <a:avLst/>
          </a:prstGeom>
          <a:solidFill>
            <a:schemeClr val="accent1"/>
          </a:solidFill>
          <a:ln cap="sq" cmpd="sng" w="38100">
            <a:solidFill>
              <a:srgbClr val="0303BD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9" name="Google Shape;349;p7"/>
          <p:cNvCxnSpPr>
            <a:endCxn id="344" idx="2"/>
          </p:cNvCxnSpPr>
          <p:nvPr/>
        </p:nvCxnSpPr>
        <p:spPr>
          <a:xfrm flipH="1" rot="10800000">
            <a:off x="6278563" y="2819402"/>
            <a:ext cx="723900" cy="396900"/>
          </a:xfrm>
          <a:prstGeom prst="straightConnector1">
            <a:avLst/>
          </a:prstGeom>
          <a:solidFill>
            <a:schemeClr val="accent1"/>
          </a:solidFill>
          <a:ln cap="sq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0" name="Google Shape;350;p7"/>
          <p:cNvSpPr txBox="1"/>
          <p:nvPr/>
        </p:nvSpPr>
        <p:spPr>
          <a:xfrm>
            <a:off x="2400300" y="5570538"/>
            <a:ext cx="4960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 two documents: similarity ~ cos(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"/>
          <p:cNvSpPr txBox="1"/>
          <p:nvPr/>
        </p:nvSpPr>
        <p:spPr>
          <a:xfrm>
            <a:off x="6232525" y="2770188"/>
            <a:ext cx="3048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Improving the vector space model</a:t>
            </a:r>
            <a:endParaRPr/>
          </a:p>
        </p:txBody>
      </p:sp>
      <p:sp>
        <p:nvSpPr>
          <p:cNvPr id="357" name="Google Shape;357;p8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tf-idf, instead of term frequency (tf), in the document vector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Term frequency * inverse document frequency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E.g.,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‘computer’ occurs 3 times in a document, but it is present in 80% of documents 🡪 tf-idf score ‘computer’ is 3*1/.8=3.75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‘gene’ occurs 2 times in a document, but it is present in 20% of documents 🡪 tf-idf score of ‘gene’ is 2*1/.2=10</a:t>
            </a:r>
            <a:endParaRPr/>
          </a:p>
          <a:p>
            <a:pPr indent="-101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58" name="Google Shape;3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2225" y="4253050"/>
            <a:ext cx="4343400" cy="1009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876" y="5020775"/>
            <a:ext cx="5022505" cy="802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875" y="4068325"/>
            <a:ext cx="3962400" cy="802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problems with vector space model</a:t>
            </a:r>
            <a:endParaRPr/>
          </a:p>
        </p:txBody>
      </p:sp>
      <p:sp>
        <p:nvSpPr>
          <p:cNvPr id="366" name="Google Shape;366;p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Synonymy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Unique term corresponds to a dimension in term space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Synonyms (‘kid’ and ‘child’) are different dimensions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Polysemy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Different meanings of the same term improperly confused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E.g., document about river ‘banks’ will be improperly judged to be similar to a document about financial ‘banks’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Latent Semantic Indexing</a:t>
            </a:r>
            <a:endParaRPr/>
          </a:p>
        </p:txBody>
      </p:sp>
      <p:sp>
        <p:nvSpPr>
          <p:cNvPr id="372" name="Google Shape;372;p10"/>
          <p:cNvSpPr txBox="1"/>
          <p:nvPr>
            <p:ph idx="1" type="body"/>
          </p:nvPr>
        </p:nvSpPr>
        <p:spPr>
          <a:xfrm>
            <a:off x="609601" y="1146051"/>
            <a:ext cx="1051559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Identifies subspace of tf-idf that captures most of the variance in a corpus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Need a smaller subspace to represent document corpus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This subspace captures topics that exist in a corpus </a:t>
            </a:r>
            <a:endParaRPr/>
          </a:p>
          <a:p>
            <a:pPr indent="-228600" lvl="2" marL="11430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Topic = set of related words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8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Brief history of text analysis</a:t>
            </a:r>
            <a:endParaRPr/>
          </a:p>
        </p:txBody>
      </p:sp>
      <p:sp>
        <p:nvSpPr>
          <p:cNvPr id="162" name="Google Shape;162;p3"/>
          <p:cNvSpPr txBox="1"/>
          <p:nvPr>
            <p:ph idx="1" type="body"/>
          </p:nvPr>
        </p:nvSpPr>
        <p:spPr>
          <a:xfrm>
            <a:off x="609601" y="824753"/>
            <a:ext cx="10980929" cy="530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1960s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Electronic documents are digitized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Vector space models (Salton)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‘bag of words’, tf-idf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1990s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Mathematical analysis tools become widely available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Latent semantic indexing (LSI)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Singular value decomposition (SVD, PCA)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2000s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Compute power becomes widely available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Probabilistic topic modeling (LDA); Probabilistic matrix factorization (PMF)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2010s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Massive text corpora become widely available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Word embeddings (word2vec, Glove); sentence embeddings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Pre-trained language models (BERT)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2020s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/>
              <a:t>Language generation with Large Language Models (LLM): ChatGPT, Claude, 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2272" y="2628801"/>
            <a:ext cx="4249738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LSI, the Method</a:t>
            </a:r>
            <a:endParaRPr/>
          </a:p>
        </p:txBody>
      </p:sp>
      <p:sp>
        <p:nvSpPr>
          <p:cNvPr id="379" name="Google Shape;379;p11"/>
          <p:cNvSpPr txBox="1"/>
          <p:nvPr>
            <p:ph idx="1" type="body"/>
          </p:nvPr>
        </p:nvSpPr>
        <p:spPr>
          <a:xfrm>
            <a:off x="609600" y="1203158"/>
            <a:ext cx="7780421" cy="5045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/>
              <a:t>Encode </a:t>
            </a:r>
            <a:r>
              <a:rPr lang="en-US"/>
              <a:t>documents in a (document-term) matrix 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/>
              <a:t>Factorize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Decompose A by Singular Value Decomposition (SVD)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Linear algebra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Approximate A using truncated SVD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Captures the most important relationships in 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Ignores other relationships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Rebuild the matrix A using just the important relationships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/>
              <a:t>Measure</a:t>
            </a:r>
            <a:r>
              <a:rPr lang="en-US"/>
              <a:t> relatedness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Cosine of latent factors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LSI, the Method (cont.)</a:t>
            </a:r>
            <a:endParaRPr/>
          </a:p>
        </p:txBody>
      </p:sp>
      <p:pic>
        <p:nvPicPr>
          <p:cNvPr id="385" name="Google Shape;385;p12"/>
          <p:cNvPicPr preferRelativeResize="0"/>
          <p:nvPr/>
        </p:nvPicPr>
        <p:blipFill rotWithShape="1">
          <a:blip r:embed="rId3">
            <a:alphaModFix/>
          </a:blip>
          <a:srcRect b="7172" l="0" r="0" t="9256"/>
          <a:stretch/>
        </p:blipFill>
        <p:spPr>
          <a:xfrm>
            <a:off x="2286000" y="2146301"/>
            <a:ext cx="7924800" cy="354806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2"/>
          <p:cNvSpPr txBox="1"/>
          <p:nvPr/>
        </p:nvSpPr>
        <p:spPr>
          <a:xfrm>
            <a:off x="1315453" y="5618749"/>
            <a:ext cx="89916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row and column of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gets mapped into the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-dimensional LSI space, by the SVD.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Lower rank decomposition</a:t>
            </a:r>
            <a:endParaRPr/>
          </a:p>
        </p:txBody>
      </p:sp>
      <p:sp>
        <p:nvSpPr>
          <p:cNvPr id="392" name="Google Shape;392;p13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Usually, rank of the matrix A is small: r&lt;&lt;min(m,n).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Only a few of the largest eigenvectors (those associated with the largest eigenvalues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/>
              <a:t>) matter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These r eigenvectors define a lower dimensional subspace that captures most important characteristics of the document corpus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All operations (document comparison, similar) can be done in this reduced-dimension subspace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 txBox="1"/>
          <p:nvPr>
            <p:ph type="title"/>
          </p:nvPr>
        </p:nvSpPr>
        <p:spPr>
          <a:xfrm>
            <a:off x="2231390" y="411943"/>
            <a:ext cx="5130800" cy="52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00"/>
              <a:t>Low rank approximation</a:t>
            </a:r>
            <a:endParaRPr sz="3300"/>
          </a:p>
        </p:txBody>
      </p:sp>
      <p:sp>
        <p:nvSpPr>
          <p:cNvPr id="398" name="Google Shape;398;p14"/>
          <p:cNvSpPr/>
          <p:nvPr/>
        </p:nvSpPr>
        <p:spPr>
          <a:xfrm>
            <a:off x="1496743" y="2125504"/>
            <a:ext cx="8255000" cy="406400"/>
          </a:xfrm>
          <a:custGeom>
            <a:rect b="b" l="l" r="r" t="t"/>
            <a:pathLst>
              <a:path extrusionOk="0" h="406400" w="8255000">
                <a:moveTo>
                  <a:pt x="0" y="0"/>
                </a:moveTo>
                <a:lnTo>
                  <a:pt x="8255000" y="0"/>
                </a:lnTo>
                <a:lnTo>
                  <a:pt x="82550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4"/>
          <p:cNvSpPr txBox="1"/>
          <p:nvPr/>
        </p:nvSpPr>
        <p:spPr>
          <a:xfrm>
            <a:off x="576072" y="1193514"/>
            <a:ext cx="10352401" cy="1295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79070" marR="0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C58AD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❖</a:t>
            </a:r>
            <a:r>
              <a:rPr b="0" i="0" lang="en-US" sz="3000" u="none" cap="none" strike="noStrike">
                <a:solidFill>
                  <a:srgbClr val="3C58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Low rank approximation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problem: If I can only use </a:t>
            </a:r>
            <a:r>
              <a:rPr b="0" i="0" lang="en-US" sz="2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k independent	vectors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describe the points in the space, what are the best choices?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Essentially, we minimize the “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reconstruction loss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under a low rank constraint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4"/>
          <p:cNvSpPr/>
          <p:nvPr/>
        </p:nvSpPr>
        <p:spPr>
          <a:xfrm>
            <a:off x="1400686" y="2609438"/>
            <a:ext cx="7542146" cy="35196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4"/>
          <p:cNvSpPr txBox="1"/>
          <p:nvPr/>
        </p:nvSpPr>
        <p:spPr>
          <a:xfrm>
            <a:off x="9722657" y="6436376"/>
            <a:ext cx="25590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"/>
          <p:cNvSpPr txBox="1"/>
          <p:nvPr>
            <p:ph type="title"/>
          </p:nvPr>
        </p:nvSpPr>
        <p:spPr>
          <a:xfrm>
            <a:off x="2325688" y="774114"/>
            <a:ext cx="7772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6"/>
              <a:buNone/>
            </a:pPr>
            <a:r>
              <a:rPr lang="en-US"/>
              <a:t>Topic Models</a:t>
            </a:r>
            <a:endParaRPr/>
          </a:p>
        </p:txBody>
      </p:sp>
      <p:sp>
        <p:nvSpPr>
          <p:cNvPr id="407" name="Google Shape;407;p15"/>
          <p:cNvSpPr txBox="1"/>
          <p:nvPr>
            <p:ph idx="1" type="body"/>
          </p:nvPr>
        </p:nvSpPr>
        <p:spPr>
          <a:xfrm>
            <a:off x="689811" y="1544639"/>
            <a:ext cx="10411326" cy="471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Generative probabilistic modeling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Treats data as observations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Contains hidden variables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Hidden variables reflect the themes that pervade a corpus of documents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Infer hidden thematic structure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Analyze words in the documents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Discover topics in the corpus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 topic is a distribution over 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Large reduction in description length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Few topics are needed to represent themes in a document corpus – about 100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"/>
          <p:cNvSpPr txBox="1"/>
          <p:nvPr>
            <p:ph type="title"/>
          </p:nvPr>
        </p:nvSpPr>
        <p:spPr>
          <a:xfrm>
            <a:off x="2295525" y="609601"/>
            <a:ext cx="77724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3209"/>
              <a:buNone/>
            </a:pPr>
            <a:r>
              <a:rPr lang="en-US"/>
              <a:t>LDA – Latent Dirichlet Allocation (Blei 2003)</a:t>
            </a:r>
            <a:endParaRPr/>
          </a:p>
        </p:txBody>
      </p:sp>
      <p:pic>
        <p:nvPicPr>
          <p:cNvPr descr="intuition.png" id="413" name="Google Shape;4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252538"/>
            <a:ext cx="6096000" cy="482441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6"/>
          <p:cNvSpPr/>
          <p:nvPr/>
        </p:nvSpPr>
        <p:spPr>
          <a:xfrm>
            <a:off x="106464" y="5740151"/>
            <a:ext cx="437812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Intuition: Documents have multiple topics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Topics</a:t>
            </a:r>
            <a:endParaRPr/>
          </a:p>
        </p:txBody>
      </p:sp>
      <p:sp>
        <p:nvSpPr>
          <p:cNvPr id="420" name="Google Shape;420;p17"/>
          <p:cNvSpPr txBox="1"/>
          <p:nvPr>
            <p:ph idx="1" type="body"/>
          </p:nvPr>
        </p:nvSpPr>
        <p:spPr>
          <a:xfrm>
            <a:off x="609601" y="1146052"/>
            <a:ext cx="10980929" cy="1260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topic is a distribution over words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document is a distribution over topics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word in a document is drawn from one of those topics</a:t>
            </a:r>
            <a:endParaRPr/>
          </a:p>
        </p:txBody>
      </p:sp>
      <p:pic>
        <p:nvPicPr>
          <p:cNvPr id="421" name="Google Shape;4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0" y="2857500"/>
            <a:ext cx="68389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7"/>
          <p:cNvSpPr txBox="1"/>
          <p:nvPr/>
        </p:nvSpPr>
        <p:spPr>
          <a:xfrm>
            <a:off x="2800350" y="2524125"/>
            <a:ext cx="12362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7"/>
          <p:cNvSpPr txBox="1"/>
          <p:nvPr/>
        </p:nvSpPr>
        <p:spPr>
          <a:xfrm>
            <a:off x="6362700" y="2487613"/>
            <a:ext cx="8387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"/>
          <p:cNvSpPr txBox="1"/>
          <p:nvPr>
            <p:ph type="title"/>
          </p:nvPr>
        </p:nvSpPr>
        <p:spPr>
          <a:xfrm>
            <a:off x="2314563" y="151739"/>
            <a:ext cx="7772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3209"/>
              <a:buNone/>
            </a:pPr>
            <a:r>
              <a:rPr lang="en-US"/>
              <a:t>Generative Model of LDA</a:t>
            </a:r>
            <a:endParaRPr/>
          </a:p>
        </p:txBody>
      </p:sp>
      <p:pic>
        <p:nvPicPr>
          <p:cNvPr descr="generative_model.png" id="429" name="Google Shape;4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2500" y="1450673"/>
            <a:ext cx="7123626" cy="378677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8"/>
          <p:cNvSpPr txBox="1"/>
          <p:nvPr/>
        </p:nvSpPr>
        <p:spPr>
          <a:xfrm>
            <a:off x="399275" y="1291750"/>
            <a:ext cx="3883800" cy="4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LDA assumes that: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document has a mixture of topics.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topic is a probability distribution over words.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Words in a document are associated with a set of topics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LDA inference</a:t>
            </a:r>
            <a:endParaRPr/>
          </a:p>
        </p:txBody>
      </p:sp>
      <p:sp>
        <p:nvSpPr>
          <p:cNvPr id="436" name="Google Shape;436;p19"/>
          <p:cNvSpPr txBox="1"/>
          <p:nvPr>
            <p:ph idx="1" type="body"/>
          </p:nvPr>
        </p:nvSpPr>
        <p:spPr>
          <a:xfrm>
            <a:off x="199625" y="927750"/>
            <a:ext cx="4826400" cy="5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We observe</a:t>
            </a:r>
            <a:r>
              <a:rPr b="1" lang="en-US" sz="2700"/>
              <a:t> documents and words</a:t>
            </a:r>
            <a:r>
              <a:rPr lang="en-US" sz="2700"/>
              <a:t> but </a:t>
            </a:r>
            <a:r>
              <a:rPr b="1" lang="en-US" sz="2700"/>
              <a:t>not the underlying topic assignments</a:t>
            </a:r>
            <a:r>
              <a:rPr lang="en-US" sz="2700"/>
              <a:t>. The goal is to infer: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Topic distribution per document 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Word distribution per topic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Topic assignment for each word in each document </a:t>
            </a:r>
            <a:endParaRPr sz="2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 sz="2700"/>
          </a:p>
        </p:txBody>
      </p:sp>
      <p:pic>
        <p:nvPicPr>
          <p:cNvPr id="437" name="Google Shape;4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7725" y="1244150"/>
            <a:ext cx="7004050" cy="36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900" y="3552891"/>
            <a:ext cx="575875" cy="48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1500" y="4986600"/>
            <a:ext cx="774800" cy="4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2600" y="3958875"/>
            <a:ext cx="647475" cy="5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7904c9da5_0_3"/>
          <p:cNvSpPr txBox="1"/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Dirichlet Distributions</a:t>
            </a:r>
            <a:endParaRPr/>
          </a:p>
        </p:txBody>
      </p:sp>
      <p:sp>
        <p:nvSpPr>
          <p:cNvPr id="447" name="Google Shape;447;g337904c9da5_0_3"/>
          <p:cNvSpPr txBox="1"/>
          <p:nvPr>
            <p:ph idx="1" type="body"/>
          </p:nvPr>
        </p:nvSpPr>
        <p:spPr>
          <a:xfrm>
            <a:off x="609601" y="1146051"/>
            <a:ext cx="109809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900"/>
              <a:buChar char="•"/>
            </a:pPr>
            <a:r>
              <a:rPr lang="en-US" sz="2900"/>
              <a:t>The Dirichlet distribution is a probability distribution of probability of &gt;2 outcomes.</a:t>
            </a:r>
            <a:endParaRPr sz="2900"/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–"/>
            </a:pPr>
            <a:r>
              <a:rPr lang="en-US" sz="2900"/>
              <a:t>A generalization of the Beta distribution (2 outcomes)</a:t>
            </a:r>
            <a:endParaRPr sz="2900"/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–"/>
            </a:pPr>
            <a:r>
              <a:rPr lang="en-US" sz="2900"/>
              <a:t>The topic proportions θd​ sum to 1 for each document.</a:t>
            </a:r>
            <a:endParaRPr sz="2900"/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–"/>
            </a:pPr>
            <a:r>
              <a:rPr lang="en-US" sz="2900"/>
              <a:t>The word proportions ϕk sum to 1 for each topic.</a:t>
            </a:r>
            <a:endParaRPr sz="2900"/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–"/>
            </a:pPr>
            <a:r>
              <a:rPr lang="en-US" sz="2900"/>
              <a:t>Two parameters : alpha and beta</a:t>
            </a:r>
            <a:endParaRPr sz="2900"/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–"/>
            </a:pPr>
            <a:r>
              <a:rPr lang="en-US" sz="2900"/>
              <a:t>Alpha controls number of topics per document.</a:t>
            </a:r>
            <a:endParaRPr sz="2900"/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–"/>
            </a:pPr>
            <a:r>
              <a:rPr lang="en-US" sz="2900"/>
              <a:t>Beta controls number of words per topic.</a:t>
            </a:r>
            <a:endParaRPr sz="2900"/>
          </a:p>
        </p:txBody>
      </p:sp>
      <p:pic>
        <p:nvPicPr>
          <p:cNvPr id="448" name="Google Shape;448;g337904c9da5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9688" y="4311600"/>
            <a:ext cx="1583400" cy="5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337904c9da5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6760" y="3819751"/>
            <a:ext cx="1495021" cy="4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938b91965_2_105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Low-level text analysis</a:t>
            </a:r>
            <a:endParaRPr/>
          </a:p>
        </p:txBody>
      </p:sp>
      <p:sp>
        <p:nvSpPr>
          <p:cNvPr id="168" name="Google Shape;168;g2b938b91965_2_10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LDA as Graphical Model - Plate </a:t>
            </a:r>
            <a:r>
              <a:rPr lang="en-US"/>
              <a:t>Representation</a:t>
            </a:r>
            <a:endParaRPr/>
          </a:p>
        </p:txBody>
      </p:sp>
      <p:pic>
        <p:nvPicPr>
          <p:cNvPr descr="LDA_graph.png" id="455" name="Google Shape;4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075" y="987427"/>
            <a:ext cx="8305800" cy="421021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2"/>
          <p:cNvSpPr txBox="1"/>
          <p:nvPr/>
        </p:nvSpPr>
        <p:spPr>
          <a:xfrm>
            <a:off x="1905000" y="5050172"/>
            <a:ext cx="82296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are random variables; edges indicate dependence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Shaded nodes are observed; unshaded nodes are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latent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/>
          <p:nvPr>
            <p:ph type="title"/>
          </p:nvPr>
        </p:nvSpPr>
        <p:spPr>
          <a:xfrm>
            <a:off x="2325688" y="126914"/>
            <a:ext cx="7772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Posterior Distribution</a:t>
            </a:r>
            <a:endParaRPr/>
          </a:p>
        </p:txBody>
      </p:sp>
      <p:sp>
        <p:nvSpPr>
          <p:cNvPr id="462" name="Google Shape;462;p24"/>
          <p:cNvSpPr txBox="1"/>
          <p:nvPr>
            <p:ph idx="1" type="body"/>
          </p:nvPr>
        </p:nvSpPr>
        <p:spPr>
          <a:xfrm>
            <a:off x="923200" y="3236751"/>
            <a:ext cx="10814400" cy="29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Our task: Identify the joint distribution </a:t>
            </a:r>
            <a:r>
              <a:rPr b="1" i="1" lang="en-US">
                <a:solidFill>
                  <a:schemeClr val="accent2"/>
                </a:solidFill>
              </a:rPr>
              <a:t>p(θ, z, </a:t>
            </a:r>
            <a:r>
              <a:rPr b="1" i="1" lang="en-US">
                <a:solidFill>
                  <a:schemeClr val="accent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b="1" lang="en-US">
                <a:solidFill>
                  <a:schemeClr val="accent2"/>
                </a:solidFill>
              </a:rPr>
              <a:t>|</a:t>
            </a:r>
            <a:r>
              <a:rPr b="1" i="1" lang="en-US">
                <a:solidFill>
                  <a:schemeClr val="accent2"/>
                </a:solidFill>
              </a:rPr>
              <a:t>W)</a:t>
            </a:r>
            <a:r>
              <a:rPr lang="en-US">
                <a:solidFill>
                  <a:schemeClr val="accent2"/>
                </a:solidFill>
              </a:rPr>
              <a:t>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From a collection of words </a:t>
            </a:r>
            <a:r>
              <a:rPr b="1" i="1" lang="en-US" sz="2400">
                <a:solidFill>
                  <a:schemeClr val="accent2"/>
                </a:solidFill>
              </a:rPr>
              <a:t>W</a:t>
            </a:r>
            <a:r>
              <a:rPr lang="en-US" sz="2400"/>
              <a:t> in documents, infer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Per-word topic assignment </a:t>
            </a:r>
            <a:r>
              <a:rPr b="1" i="1" lang="en-US">
                <a:solidFill>
                  <a:schemeClr val="accent2"/>
                </a:solidFill>
              </a:rPr>
              <a:t>z</a:t>
            </a:r>
            <a:r>
              <a:rPr b="1" baseline="-25000" i="1" lang="en-US">
                <a:solidFill>
                  <a:schemeClr val="accent2"/>
                </a:solidFill>
              </a:rPr>
              <a:t>d,n</a:t>
            </a:r>
            <a:endParaRPr b="1" baseline="-25000" i="1">
              <a:solidFill>
                <a:schemeClr val="accent2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Per-document topic proportions </a:t>
            </a:r>
            <a:r>
              <a:rPr b="1" i="1" lang="en-US">
                <a:solidFill>
                  <a:schemeClr val="accent2"/>
                </a:solidFill>
              </a:rPr>
              <a:t>θ</a:t>
            </a:r>
            <a:r>
              <a:rPr b="1" baseline="-25000" i="1" lang="en-US">
                <a:solidFill>
                  <a:schemeClr val="accent2"/>
                </a:solidFill>
              </a:rPr>
              <a:t>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Per-topic word distribution </a:t>
            </a:r>
            <a:r>
              <a:rPr b="1" i="1" lang="en-US">
                <a:solidFill>
                  <a:schemeClr val="accent2"/>
                </a:solidFill>
              </a:rPr>
              <a:t>φ</a:t>
            </a:r>
            <a:r>
              <a:rPr b="1" baseline="-25000" i="1" lang="en-US">
                <a:solidFill>
                  <a:schemeClr val="accent2"/>
                </a:solidFill>
              </a:rPr>
              <a:t>k</a:t>
            </a:r>
            <a:endParaRPr b="1" baseline="-25000" i="1">
              <a:solidFill>
                <a:schemeClr val="accent2"/>
              </a:solidFill>
            </a:endParaRPr>
          </a:p>
          <a:p>
            <a:pPr indent="0" lvl="0" marL="571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Computing this posterior distribution is intractable as there are many possible combinations of word-topic and topic-documents.</a:t>
            </a:r>
            <a:endParaRPr b="1" baseline="-25000" i="1">
              <a:solidFill>
                <a:schemeClr val="accent2"/>
              </a:solidFill>
            </a:endParaRPr>
          </a:p>
        </p:txBody>
      </p:sp>
      <p:pic>
        <p:nvPicPr>
          <p:cNvPr descr="lda.png" id="463" name="Google Shape;4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063" y="699831"/>
            <a:ext cx="79438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Approximate posterior inference algorithms </a:t>
            </a:r>
            <a:endParaRPr/>
          </a:p>
        </p:txBody>
      </p:sp>
      <p:sp>
        <p:nvSpPr>
          <p:cNvPr id="469" name="Google Shape;469;p25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Mean field variational methods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Expectation maximization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Gibbs sampling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Distributed sampling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…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Efficient packages for solving this problem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6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Illustration </a:t>
            </a:r>
            <a:endParaRPr/>
          </a:p>
        </p:txBody>
      </p:sp>
      <p:sp>
        <p:nvSpPr>
          <p:cNvPr id="475" name="Google Shape;475;p26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Data: collection of </a:t>
            </a:r>
            <a:r>
              <a:rPr i="1" lang="en-US"/>
              <a:t>Science</a:t>
            </a:r>
            <a:r>
              <a:rPr lang="en-US"/>
              <a:t> articles from 1990-2000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17K documents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11M 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20K unique words (stop words and rare words removed)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Model: 100-topic LDA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781" y="0"/>
            <a:ext cx="6997700" cy="62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7904c9da5_0_14"/>
          <p:cNvSpPr txBox="1"/>
          <p:nvPr/>
        </p:nvSpPr>
        <p:spPr>
          <a:xfrm>
            <a:off x="1022225" y="608150"/>
            <a:ext cx="8980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of Topics - Topic Coherence </a:t>
            </a:r>
            <a:endParaRPr b="0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337904c9da5_0_14"/>
          <p:cNvSpPr txBox="1"/>
          <p:nvPr/>
        </p:nvSpPr>
        <p:spPr>
          <a:xfrm>
            <a:off x="517575" y="1617450"/>
            <a:ext cx="10442400" cy="4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 top N words for each topic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evaluate how often words in the top N list appear together in a reference corpus.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pair of words wi and wj, their co-occurrence can be computed using: Pairwise Mutual Information, Word Embedding similarity etc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-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average score across all pairwise calculations.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Tools</a:t>
            </a:r>
            <a:endParaRPr/>
          </a:p>
        </p:txBody>
      </p:sp>
      <p:sp>
        <p:nvSpPr>
          <p:cNvPr id="493" name="Google Shape;493;p28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/>
              <a:t>Topic modeling </a:t>
            </a:r>
            <a:endParaRPr sz="2400"/>
          </a:p>
          <a:p>
            <a:pPr indent="-457200" lvl="1" marL="857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Blei's LDA w/ "variational method"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http://cran.r-project.org/web/packages/lda/</a:t>
            </a:r>
            <a:r>
              <a:rPr lang="en-US"/>
              <a:t>) or 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"Gibbs sampling method"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https://code.google.com/p/plda/</a:t>
            </a:r>
            <a:r>
              <a:rPr lang="en-US"/>
              <a:t> and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http://gibbslda.sourceforge.net/</a:t>
            </a:r>
            <a:r>
              <a:rPr lang="en-US"/>
              <a:t>)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/>
              <a:t>Gensim LDA implementation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https://radimrehurek.com/gensim/models/ldamodel.html</a:t>
            </a:r>
            <a:endParaRPr/>
          </a:p>
          <a:p>
            <a:pPr indent="-457200" lvl="1" marL="857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https://www.seas.upenn.edu/~cis520/lectures/LDA.pdf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0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TEXT EMBEDDINGS</a:t>
            </a:r>
            <a:endParaRPr/>
          </a:p>
        </p:txBody>
      </p:sp>
      <p:sp>
        <p:nvSpPr>
          <p:cNvPr id="499" name="Google Shape;499;p30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Text embeddings</a:t>
            </a:r>
            <a:endParaRPr/>
          </a:p>
        </p:txBody>
      </p:sp>
      <p:sp>
        <p:nvSpPr>
          <p:cNvPr id="505" name="Google Shape;505;p31"/>
          <p:cNvSpPr txBox="1"/>
          <p:nvPr>
            <p:ph idx="1" type="body"/>
          </p:nvPr>
        </p:nvSpPr>
        <p:spPr>
          <a:xfrm>
            <a:off x="609601" y="1146052"/>
            <a:ext cx="10980929" cy="2453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embeddings convert words or phrases into dense vectors of numbers 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word is represented by a list of numbers in a lower-dimension space (typically ~1000 dimensions compared to 50K words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dimensionality reduction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position in this vector space captures semantic meaning 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Words with similar meanings appear close together in the vector space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1"/>
          <p:cNvSpPr txBox="1"/>
          <p:nvPr/>
        </p:nvSpPr>
        <p:spPr>
          <a:xfrm>
            <a:off x="1443318" y="3984812"/>
            <a:ext cx="36311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The </a:t>
            </a:r>
            <a:r>
              <a:rPr b="0" i="0" lang="en-US" sz="1800" u="sng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cat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sat on a mat.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The </a:t>
            </a:r>
            <a:r>
              <a:rPr b="0" i="0" lang="en-US" sz="1800" u="sng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dog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sat on a mat.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The </a:t>
            </a:r>
            <a:r>
              <a:rPr b="0" i="0" lang="en-US" sz="1800" u="sng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king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sat on a throne.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31"/>
          <p:cNvCxnSpPr/>
          <p:nvPr/>
        </p:nvCxnSpPr>
        <p:spPr>
          <a:xfrm rot="10800000">
            <a:off x="7817224" y="3357282"/>
            <a:ext cx="0" cy="176156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8" name="Google Shape;508;p31"/>
          <p:cNvCxnSpPr/>
          <p:nvPr/>
        </p:nvCxnSpPr>
        <p:spPr>
          <a:xfrm>
            <a:off x="7803778" y="5091952"/>
            <a:ext cx="178845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9" name="Google Shape;509;p31"/>
          <p:cNvCxnSpPr/>
          <p:nvPr/>
        </p:nvCxnSpPr>
        <p:spPr>
          <a:xfrm flipH="1">
            <a:off x="7301754" y="5091952"/>
            <a:ext cx="528918" cy="47064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0" name="Google Shape;510;p31"/>
          <p:cNvSpPr/>
          <p:nvPr/>
        </p:nvSpPr>
        <p:spPr>
          <a:xfrm>
            <a:off x="8310282" y="4226859"/>
            <a:ext cx="137160" cy="1344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1"/>
          <p:cNvSpPr/>
          <p:nvPr/>
        </p:nvSpPr>
        <p:spPr>
          <a:xfrm>
            <a:off x="8467164" y="4379259"/>
            <a:ext cx="137160" cy="1344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1"/>
          <p:cNvSpPr/>
          <p:nvPr/>
        </p:nvSpPr>
        <p:spPr>
          <a:xfrm>
            <a:off x="8842339" y="3428988"/>
            <a:ext cx="137160" cy="1344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1"/>
          <p:cNvSpPr/>
          <p:nvPr/>
        </p:nvSpPr>
        <p:spPr>
          <a:xfrm>
            <a:off x="7561721" y="4217881"/>
            <a:ext cx="137160" cy="134459"/>
          </a:xfrm>
          <a:prstGeom prst="ellipse">
            <a:avLst/>
          </a:prstGeom>
          <a:solidFill>
            <a:srgbClr val="B2A0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8465369" y="3957164"/>
            <a:ext cx="5549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1"/>
          <p:cNvSpPr txBox="1"/>
          <p:nvPr/>
        </p:nvSpPr>
        <p:spPr>
          <a:xfrm>
            <a:off x="8564859" y="4464387"/>
            <a:ext cx="5549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1"/>
          <p:cNvSpPr txBox="1"/>
          <p:nvPr/>
        </p:nvSpPr>
        <p:spPr>
          <a:xfrm>
            <a:off x="6914804" y="4000388"/>
            <a:ext cx="6783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1"/>
          <p:cNvSpPr txBox="1"/>
          <p:nvPr/>
        </p:nvSpPr>
        <p:spPr>
          <a:xfrm>
            <a:off x="9025486" y="3265247"/>
            <a:ext cx="8018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apple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b938b91965_0_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Distances represent semantic relationships</a:t>
            </a:r>
            <a:endParaRPr/>
          </a:p>
        </p:txBody>
      </p:sp>
      <p:pic>
        <p:nvPicPr>
          <p:cNvPr id="523" name="Google Shape;523;g2b938b91965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130" y="1690689"/>
            <a:ext cx="11964561" cy="418759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2b938b91965_0_22"/>
          <p:cNvSpPr txBox="1"/>
          <p:nvPr/>
        </p:nvSpPr>
        <p:spPr>
          <a:xfrm>
            <a:off x="0" y="6169709"/>
            <a:ext cx="1106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https://towardsdatascience.com/creating-word-embeddings-coding-the-word2vec-algorithm-in-python-using-deep-learning-b337d0ba17a8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938b91965_2_1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Understanding text: low level features</a:t>
            </a:r>
            <a:endParaRPr/>
          </a:p>
        </p:txBody>
      </p:sp>
      <p:sp>
        <p:nvSpPr>
          <p:cNvPr id="174" name="Google Shape;174;g2b938b91965_2_1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Sentiment/emotion extraction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Named entity recognition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Hate speech detection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…</a:t>
            </a:r>
            <a:endParaRPr/>
          </a:p>
        </p:txBody>
      </p:sp>
      <p:sp>
        <p:nvSpPr>
          <p:cNvPr id="175" name="Google Shape;175;g2b938b91965_2_110"/>
          <p:cNvSpPr txBox="1"/>
          <p:nvPr/>
        </p:nvSpPr>
        <p:spPr>
          <a:xfrm>
            <a:off x="5972504" y="1433739"/>
            <a:ext cx="6219496" cy="14773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“Parse language, Speech segmentation,  Extract text features, text to speech: “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{'neg': 0.0, 'neu': 1.0, 'pos': 0.0, 'compound': 0.0}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b938b91965_2_110"/>
          <p:cNvSpPr txBox="1"/>
          <p:nvPr/>
        </p:nvSpPr>
        <p:spPr>
          <a:xfrm>
            <a:off x="5972504" y="3150488"/>
            <a:ext cx="6219496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 threw the ball to Bob on June 1”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Bob: Person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June 1: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b938b91965_2_110"/>
          <p:cNvSpPr txBox="1"/>
          <p:nvPr/>
        </p:nvSpPr>
        <p:spPr>
          <a:xfrm>
            <a:off x="5972504" y="4313239"/>
            <a:ext cx="6219496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 threw the ball to Bob on June 1”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Hate speech confidence: 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938b91965_0_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Text embedding</a:t>
            </a:r>
            <a:endParaRPr/>
          </a:p>
        </p:txBody>
      </p:sp>
      <p:sp>
        <p:nvSpPr>
          <p:cNvPr id="530" name="Google Shape;530;g2b938b91965_0_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Words (FastText, Word2Vec, BERT, etc.)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Word -&gt; [0,0.1,0.2,0.1,0.01,…]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Sentences (Sentence-BERT, MPNet, etc.)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“I went for a walk” -&gt; [0.2,0.01,0.02,0.05,0.1,…]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Documents (Doc2Vec, Longformer, etc.)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"Well, Prince, so Genoa and Lucca are now just family estates of the</a:t>
            </a:r>
            <a:br>
              <a:rPr lang="en-US"/>
            </a:b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Buonapartes. But I warn you, if you don't tell me that this means war…”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-US"/>
              <a:t>[0.5,0.1,0.2,0.5,0.1,…]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938b91965_0_73"/>
          <p:cNvSpPr txBox="1"/>
          <p:nvPr/>
        </p:nvSpPr>
        <p:spPr>
          <a:xfrm>
            <a:off x="1562160" y="32040"/>
            <a:ext cx="9052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Embedding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2b938b91965_0_73"/>
          <p:cNvSpPr txBox="1"/>
          <p:nvPr/>
        </p:nvSpPr>
        <p:spPr>
          <a:xfrm>
            <a:off x="818147" y="1066680"/>
            <a:ext cx="9392400" cy="5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Words from the vocabulary are mapped to vectors of real numbers: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 low dimensional space, relative to the vocabulary size.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"continuous space".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2b938b91965_0_73"/>
          <p:cNvSpPr txBox="1"/>
          <p:nvPr/>
        </p:nvSpPr>
        <p:spPr>
          <a:xfrm>
            <a:off x="1981201" y="4357365"/>
            <a:ext cx="87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2b938b91965_0_73"/>
          <p:cNvSpPr txBox="1"/>
          <p:nvPr/>
        </p:nvSpPr>
        <p:spPr>
          <a:xfrm>
            <a:off x="2899897" y="4356235"/>
            <a:ext cx="226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&lt;1, 0, 0&gt;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&lt;0, 1, 0&gt;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&lt;0, 0, 1&gt;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b938b91965_0_73"/>
          <p:cNvSpPr txBox="1"/>
          <p:nvPr/>
        </p:nvSpPr>
        <p:spPr>
          <a:xfrm>
            <a:off x="1466734" y="3647219"/>
            <a:ext cx="425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 (Vector Space):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2b938b91965_0_73"/>
          <p:cNvSpPr txBox="1"/>
          <p:nvPr/>
        </p:nvSpPr>
        <p:spPr>
          <a:xfrm>
            <a:off x="6578815" y="4356235"/>
            <a:ext cx="87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b938b91965_0_73"/>
          <p:cNvSpPr txBox="1"/>
          <p:nvPr/>
        </p:nvSpPr>
        <p:spPr>
          <a:xfrm>
            <a:off x="7497511" y="4355105"/>
            <a:ext cx="295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&lt;0.45, 0.89&gt;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&lt;0.70, 0.71&gt;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&lt;0.16, 0.98&gt;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b938b91965_0_73"/>
          <p:cNvSpPr txBox="1"/>
          <p:nvPr/>
        </p:nvSpPr>
        <p:spPr>
          <a:xfrm>
            <a:off x="5790794" y="3647219"/>
            <a:ext cx="421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Embeddings: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938b91965_0_84"/>
          <p:cNvSpPr txBox="1"/>
          <p:nvPr/>
        </p:nvSpPr>
        <p:spPr>
          <a:xfrm>
            <a:off x="1562160" y="32040"/>
            <a:ext cx="9052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embeddings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2b938b91965_0_84"/>
          <p:cNvSpPr txBox="1"/>
          <p:nvPr/>
        </p:nvSpPr>
        <p:spPr>
          <a:xfrm>
            <a:off x="737937" y="1066680"/>
            <a:ext cx="9946200" cy="5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Intuition: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Words that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appear alongside each other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be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Words that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appear alongside each other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should be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 away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“Alongside each other”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Words that appear next to each other.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“next to” -&gt; within some window.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Window size is a parameter, let’s call it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“Do not appear alongside each other”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Never appear within a window together.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“Negative sampling”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Number of negative samples is a parameter, let’s call it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Distance is obtained with the dot product.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938b91965_0_93"/>
          <p:cNvSpPr txBox="1"/>
          <p:nvPr/>
        </p:nvSpPr>
        <p:spPr>
          <a:xfrm>
            <a:off x="1562160" y="32040"/>
            <a:ext cx="9052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Embedding: Applications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2b938b91965_0_93"/>
          <p:cNvSpPr txBox="1"/>
          <p:nvPr/>
        </p:nvSpPr>
        <p:spPr>
          <a:xfrm>
            <a:off x="1973640" y="763200"/>
            <a:ext cx="8229300" cy="2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Sentiment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Machine Translation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Music/Video Recommendation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g2b938b91965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6631" y="2482920"/>
            <a:ext cx="7315200" cy="361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938b91965_0_99"/>
          <p:cNvSpPr txBox="1"/>
          <p:nvPr>
            <p:ph type="title"/>
          </p:nvPr>
        </p:nvSpPr>
        <p:spPr>
          <a:xfrm>
            <a:off x="2231391" y="411943"/>
            <a:ext cx="212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00"/>
              <a:t>Word2Vec</a:t>
            </a:r>
            <a:endParaRPr sz="3300"/>
          </a:p>
        </p:txBody>
      </p:sp>
      <p:sp>
        <p:nvSpPr>
          <p:cNvPr id="561" name="Google Shape;561;g2b938b91965_0_99"/>
          <p:cNvSpPr txBox="1"/>
          <p:nvPr/>
        </p:nvSpPr>
        <p:spPr>
          <a:xfrm>
            <a:off x="850231" y="1265780"/>
            <a:ext cx="68958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69900" marR="1007110" rtl="0" algn="l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Clr>
                <a:srgbClr val="3C58AD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compact representation of co-occurrence matrix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C58AD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Word2Vec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surrounding words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812800" marR="5080" rtl="0" algn="l">
              <a:lnSpc>
                <a:spcPct val="112200"/>
              </a:lnSpc>
              <a:spcBef>
                <a:spcPts val="300"/>
              </a:spcBef>
              <a:spcAft>
                <a:spcPts val="0"/>
              </a:spcAft>
              <a:buClr>
                <a:srgbClr val="3C58AD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 to using co-occurrence counts </a:t>
            </a:r>
            <a:r>
              <a:rPr b="0" i="0" lang="en-US" sz="1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Levy&amp;Goldberg  (2014), Pennington et al. (2014)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2771775" rtl="0" algn="l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rgbClr val="3C58AD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incorporate 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ew words  or sentences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2b938b91965_0_99"/>
          <p:cNvSpPr/>
          <p:nvPr/>
        </p:nvSpPr>
        <p:spPr>
          <a:xfrm>
            <a:off x="8280918" y="1596044"/>
            <a:ext cx="2966100" cy="346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2b938b91965_0_99"/>
          <p:cNvSpPr txBox="1"/>
          <p:nvPr/>
        </p:nvSpPr>
        <p:spPr>
          <a:xfrm>
            <a:off x="9722657" y="6436376"/>
            <a:ext cx="255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b938b91965_0_106"/>
          <p:cNvSpPr txBox="1"/>
          <p:nvPr>
            <p:ph type="title"/>
          </p:nvPr>
        </p:nvSpPr>
        <p:spPr>
          <a:xfrm>
            <a:off x="2231391" y="411943"/>
            <a:ext cx="212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00"/>
              <a:t>Word2Vec</a:t>
            </a:r>
            <a:endParaRPr sz="3300"/>
          </a:p>
        </p:txBody>
      </p:sp>
      <p:sp>
        <p:nvSpPr>
          <p:cNvPr id="569" name="Google Shape;569;g2b938b91965_0_106"/>
          <p:cNvSpPr txBox="1"/>
          <p:nvPr/>
        </p:nvSpPr>
        <p:spPr>
          <a:xfrm>
            <a:off x="9722657" y="6436376"/>
            <a:ext cx="255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b938b91965_0_106"/>
          <p:cNvSpPr txBox="1"/>
          <p:nvPr/>
        </p:nvSpPr>
        <p:spPr>
          <a:xfrm>
            <a:off x="598525" y="1268324"/>
            <a:ext cx="93114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69900" lvl="0" marL="469900" marR="5080" rtl="0" algn="l">
              <a:lnSpc>
                <a:spcPct val="110100"/>
              </a:lnSpc>
              <a:spcBef>
                <a:spcPts val="0"/>
              </a:spcBef>
              <a:spcAft>
                <a:spcPts val="0"/>
              </a:spcAft>
              <a:buClr>
                <a:srgbClr val="3C58AD"/>
              </a:buClr>
              <a:buSzPts val="3300"/>
              <a:buFont typeface="Arial"/>
              <a:buChar char="•"/>
            </a:pPr>
            <a:r>
              <a:rPr b="0" i="0" lang="en-US" sz="3300" u="none" cap="none" strike="noStrike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rPr>
              <a:t>Idea: </a:t>
            </a:r>
            <a:r>
              <a:rPr b="0" i="0" lang="en-US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words that are semantically similar often  occur near each other in  text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1" marL="698500" marR="7620" rtl="0" algn="l">
              <a:lnSpc>
                <a:spcPct val="111100"/>
              </a:lnSpc>
              <a:spcBef>
                <a:spcPts val="420"/>
              </a:spcBef>
              <a:spcAft>
                <a:spcPts val="0"/>
              </a:spcAft>
              <a:buClr>
                <a:srgbClr val="3C58AD"/>
              </a:buClr>
              <a:buSzPts val="2900"/>
              <a:buFont typeface="Arial"/>
              <a:buChar char="•"/>
            </a:pPr>
            <a:r>
              <a:rPr b="0" i="0" lang="en-US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Embeddings that are good at predicting neighboring  words are also good at representing similarity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7620" rtl="0" algn="l">
              <a:lnSpc>
                <a:spcPct val="1111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b938b91965_0_106"/>
          <p:cNvSpPr txBox="1"/>
          <p:nvPr/>
        </p:nvSpPr>
        <p:spPr>
          <a:xfrm>
            <a:off x="892825" y="4464175"/>
            <a:ext cx="81519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1" marL="698500" marR="7620" rtl="0" algn="l">
              <a:lnSpc>
                <a:spcPct val="111100"/>
              </a:lnSpc>
              <a:spcBef>
                <a:spcPts val="420"/>
              </a:spcBef>
              <a:spcAft>
                <a:spcPts val="0"/>
              </a:spcAft>
              <a:buClr>
                <a:srgbClr val="3C58AD"/>
              </a:buClr>
              <a:buSzPts val="2900"/>
              <a:buFont typeface="Arial"/>
              <a:buChar char="•"/>
            </a:pPr>
            <a:r>
              <a:rPr b="0" i="0" lang="en-US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“You shall know a word by the company it keeps” - J. R. Firth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man in a tuxedo is holding a microphone in his hand (Provided by Tenor)" id="572" name="Google Shape;572;g2b938b91965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213" y="4461263"/>
            <a:ext cx="2918776" cy="1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b938b91965_0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it works</a:t>
            </a:r>
            <a:endParaRPr/>
          </a:p>
        </p:txBody>
      </p:sp>
      <p:sp>
        <p:nvSpPr>
          <p:cNvPr id="578" name="Google Shape;578;g2b938b91965_0_33"/>
          <p:cNvSpPr txBox="1"/>
          <p:nvPr>
            <p:ph idx="1" type="body"/>
          </p:nvPr>
        </p:nvSpPr>
        <p:spPr>
          <a:xfrm>
            <a:off x="838200" y="1389529"/>
            <a:ext cx="10515600" cy="4787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Ex: Word2Vec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i="0" lang="en-US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CBOW (Continuous Bag of Words): try to predict </a:t>
            </a:r>
            <a:r>
              <a:rPr b="1" lang="en-US">
                <a:solidFill>
                  <a:srgbClr val="292929"/>
                </a:solidFill>
              </a:rPr>
              <a:t>target</a:t>
            </a:r>
            <a:r>
              <a:rPr b="1" i="0" lang="en-US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 word from context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E.g., in a sentence "The cat sat on the mat", the model tries to predict “cat” given words like "the" and "sat".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None/>
            </a:pPr>
            <a:r>
              <a:t/>
            </a:r>
            <a:endParaRPr b="1" i="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2b938b91965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800" y="2911150"/>
            <a:ext cx="2884135" cy="378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b938b91965_0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it works</a:t>
            </a:r>
            <a:endParaRPr/>
          </a:p>
        </p:txBody>
      </p:sp>
      <p:sp>
        <p:nvSpPr>
          <p:cNvPr id="585" name="Google Shape;585;g2b938b91965_0_39"/>
          <p:cNvSpPr txBox="1"/>
          <p:nvPr>
            <p:ph idx="1" type="body"/>
          </p:nvPr>
        </p:nvSpPr>
        <p:spPr>
          <a:xfrm>
            <a:off x="838200" y="1344706"/>
            <a:ext cx="10515600" cy="4832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Ex: Word2Vec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2400"/>
              <a:buChar char="•"/>
            </a:pPr>
            <a:r>
              <a:rPr b="1" i="0" lang="en-US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Continuous Skip-Gram Model: predict words around target word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g2b938b91965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5422" y="2850957"/>
            <a:ext cx="6341965" cy="366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b938b91965_0_144"/>
          <p:cNvSpPr txBox="1"/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Nice properties of word embeddings</a:t>
            </a:r>
            <a:endParaRPr/>
          </a:p>
        </p:txBody>
      </p:sp>
      <p:pic>
        <p:nvPicPr>
          <p:cNvPr id="592" name="Google Shape;592;g2b938b91965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640" y="1097280"/>
            <a:ext cx="5233321" cy="257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b938b91965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3782640"/>
            <a:ext cx="5924519" cy="231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b938b91965_0_150"/>
          <p:cNvSpPr txBox="1"/>
          <p:nvPr>
            <p:ph type="title"/>
          </p:nvPr>
        </p:nvSpPr>
        <p:spPr>
          <a:xfrm>
            <a:off x="1816720" y="20612"/>
            <a:ext cx="827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Analogies</a:t>
            </a:r>
            <a:endParaRPr/>
          </a:p>
        </p:txBody>
      </p:sp>
      <p:pic>
        <p:nvPicPr>
          <p:cNvPr id="599" name="Google Shape;599;g2b938b91965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1143000"/>
            <a:ext cx="6743579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938b91965_2_118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Case study: measuring emotion in language</a:t>
            </a:r>
            <a:endParaRPr/>
          </a:p>
        </p:txBody>
      </p:sp>
      <p:sp>
        <p:nvSpPr>
          <p:cNvPr id="183" name="Google Shape;183;g2b938b91965_2_118"/>
          <p:cNvSpPr txBox="1"/>
          <p:nvPr>
            <p:ph idx="2" type="body"/>
          </p:nvPr>
        </p:nvSpPr>
        <p:spPr>
          <a:xfrm>
            <a:off x="6197600" y="1243587"/>
            <a:ext cx="5384800" cy="4882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800"/>
              <a:buChar char="•"/>
            </a:pPr>
            <a:r>
              <a:rPr b="0" i="0" lang="en-US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Emotions are psychological states brought on by thoughts, feelings, behavioural responses, and a degree of pleasure or displeasure. 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</a:pPr>
            <a:r>
              <a:rPr b="0" i="0"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E.g., happiness, sadness, surprise, disgust, anger, and fear. 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</a:pPr>
            <a:r>
              <a:rPr b="0" i="0"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Positive &amp; negative emotions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Can we predict them from text?</a:t>
            </a:r>
            <a:endParaRPr/>
          </a:p>
        </p:txBody>
      </p:sp>
      <p:pic>
        <p:nvPicPr>
          <p:cNvPr id="184" name="Google Shape;184;g2b938b91965_2_1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034" y="543841"/>
            <a:ext cx="5507766" cy="5582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b938b91965_0_155"/>
          <p:cNvSpPr txBox="1"/>
          <p:nvPr>
            <p:ph type="title"/>
          </p:nvPr>
        </p:nvSpPr>
        <p:spPr>
          <a:xfrm>
            <a:off x="609600" y="219075"/>
            <a:ext cx="10260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05" name="Google Shape;605;g2b938b91965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018736"/>
            <a:ext cx="9144000" cy="482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938b91965_0_53"/>
          <p:cNvSpPr txBox="1"/>
          <p:nvPr>
            <p:ph type="title"/>
          </p:nvPr>
        </p:nvSpPr>
        <p:spPr>
          <a:xfrm>
            <a:off x="609600" y="523875"/>
            <a:ext cx="10260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Which concepts are closer in the embeddings space?</a:t>
            </a:r>
            <a:endParaRPr/>
          </a:p>
        </p:txBody>
      </p:sp>
      <p:sp>
        <p:nvSpPr>
          <p:cNvPr id="611" name="Google Shape;611;g2b938b91965_0_53"/>
          <p:cNvSpPr txBox="1"/>
          <p:nvPr>
            <p:ph idx="1" type="body"/>
          </p:nvPr>
        </p:nvSpPr>
        <p:spPr>
          <a:xfrm>
            <a:off x="609600" y="1658810"/>
            <a:ext cx="109809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Flowers</a:t>
            </a:r>
            <a:r>
              <a:rPr lang="en-US"/>
              <a:t>: aster, clover, hyacinth, marigold, poppy, azalea, crocus, iris, orchid, rose, bluebell, daffodil, lilac, pansy, tulip, buttercup, daisy, lily, peony, violet, carnation, gladiola, magnolia, petunia, zinnia.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Insects</a:t>
            </a:r>
            <a:r>
              <a:rPr lang="en-US"/>
              <a:t>: ant, caterpillar, flea, locust, spider, bedbug, centipede, fly, maggot, tarantula, bee, cockroach, gnat, mosquito, termite, beetle, cricket, hornet, moth, wasp, blackfly, dragonfly, horsefly, roach, weevil.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Pleasant</a:t>
            </a:r>
            <a:r>
              <a:rPr lang="en-US"/>
              <a:t>: caress, freedom, health, love, peace, cheer, friend, heaven, loyal, pleasure, diamond, gentle, honest, lucky, rainbow, diploma, gift, honor, miracle, sunrise, family, happy, laughter, paradise, vacation.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Unpleasant</a:t>
            </a:r>
            <a:r>
              <a:rPr lang="en-US"/>
              <a:t>: abuse, crash, filth, murder, sickness, accident, death, grief, poison, stink, assault, disaster, hatred, pollute, tragedy, divorce, jail, poverty, ugly, cancer, kill, rotten, vomit, agony, prison.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0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TRANSFORMERS AND LANGUAGE MODELS</a:t>
            </a:r>
            <a:endParaRPr/>
          </a:p>
        </p:txBody>
      </p:sp>
      <p:sp>
        <p:nvSpPr>
          <p:cNvPr id="617" name="Google Shape;617;p40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18" name="Google Shape;618;p40"/>
          <p:cNvSpPr txBox="1"/>
          <p:nvPr/>
        </p:nvSpPr>
        <p:spPr>
          <a:xfrm>
            <a:off x="8783515" y="5584312"/>
            <a:ext cx="23161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from Hang Dong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"/>
          <p:cNvSpPr txBox="1"/>
          <p:nvPr>
            <p:ph type="title"/>
          </p:nvPr>
        </p:nvSpPr>
        <p:spPr>
          <a:xfrm>
            <a:off x="609600" y="219075"/>
            <a:ext cx="1026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/>
              <a:t>ELMo: </a:t>
            </a:r>
            <a:r>
              <a:rPr b="1" lang="en-US" sz="4000"/>
              <a:t>E</a:t>
            </a:r>
            <a:r>
              <a:rPr lang="en-US" sz="4000"/>
              <a:t>mbeddings from </a:t>
            </a:r>
            <a:r>
              <a:rPr b="1" lang="en-US" sz="4000"/>
              <a:t>L</a:t>
            </a:r>
            <a:r>
              <a:rPr lang="en-US" sz="4000"/>
              <a:t>anguage </a:t>
            </a:r>
            <a:r>
              <a:rPr b="1" lang="en-US" sz="4000"/>
              <a:t>Mo</a:t>
            </a:r>
            <a:r>
              <a:rPr lang="en-US" sz="4000"/>
              <a:t>del</a:t>
            </a:r>
            <a:endParaRPr sz="4000"/>
          </a:p>
        </p:txBody>
      </p:sp>
      <p:sp>
        <p:nvSpPr>
          <p:cNvPr id="624" name="Google Shape;624;p41"/>
          <p:cNvSpPr txBox="1"/>
          <p:nvPr>
            <p:ph idx="1" type="body"/>
          </p:nvPr>
        </p:nvSpPr>
        <p:spPr>
          <a:xfrm>
            <a:off x="609600" y="1293950"/>
            <a:ext cx="5588400" cy="4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Instead of using the same embedding vector for each word,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ELMo creates different representations for the same word based on its context. For example, "bank" would get different representations in "river bank" versus "bank account." Handles polysemy.</a:t>
            </a:r>
            <a:endParaRPr/>
          </a:p>
          <a:p>
            <a:pPr indent="-23622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Trained to predict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word in a sequence, and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word as well (context)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2194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The next word given previous words (</a:t>
            </a: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forward LSTM</a:t>
            </a:r>
            <a:r>
              <a:rPr lang="en-US" sz="2100">
                <a:latin typeface="Arial"/>
                <a:ea typeface="Arial"/>
                <a:cs typeface="Arial"/>
                <a:sym typeface="Arial"/>
              </a:rPr>
              <a:t>).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2194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The previous words given future words</a:t>
            </a: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 (backward LSTM)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latin typeface="Tahoma"/>
                <a:ea typeface="Tahoma"/>
                <a:cs typeface="Tahoma"/>
                <a:sym typeface="Tahoma"/>
              </a:rPr>
              <a:t>Many linguistic tasks can be improved with Elmo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Q&amp;A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Textual entailment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Semantic role labeling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Co-reference resolution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Named entity recognition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Sentiment analysis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5" name="Google Shape;625;p41"/>
          <p:cNvSpPr txBox="1"/>
          <p:nvPr/>
        </p:nvSpPr>
        <p:spPr>
          <a:xfrm>
            <a:off x="835818" y="732265"/>
            <a:ext cx="9807575" cy="456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25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(Peters </a:t>
            </a:r>
            <a:r>
              <a:rPr b="0" i="1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2018)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1"/>
          <p:cNvSpPr txBox="1"/>
          <p:nvPr/>
        </p:nvSpPr>
        <p:spPr>
          <a:xfrm>
            <a:off x="0" y="5958847"/>
            <a:ext cx="584136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Acknowledgement to Figure from </a:t>
            </a:r>
            <a:r>
              <a:rPr b="0" i="0" lang="en-US" sz="1400" u="sng" cap="none" strike="noStrike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http://jalammar.github.io/illustrated-bert/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775" y="1048650"/>
            <a:ext cx="5892900" cy="494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"/>
          <p:cNvSpPr txBox="1"/>
          <p:nvPr>
            <p:ph type="title"/>
          </p:nvPr>
        </p:nvSpPr>
        <p:spPr>
          <a:xfrm>
            <a:off x="158262" y="-81885"/>
            <a:ext cx="11104684" cy="1241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81025">
            <a:spAutoFit/>
          </a:bodyPr>
          <a:lstStyle/>
          <a:p>
            <a:pPr indent="0" lvl="0" marL="88518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What is BERT? </a:t>
            </a:r>
            <a:r>
              <a:rPr lang="en-US" sz="2400"/>
              <a:t>(Bidirectional Encoder Representations from Transformers)</a:t>
            </a:r>
            <a:endParaRPr sz="3600"/>
          </a:p>
        </p:txBody>
      </p:sp>
      <p:pic>
        <p:nvPicPr>
          <p:cNvPr id="633" name="Google Shape;6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070" y="1447861"/>
            <a:ext cx="11820774" cy="428144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2"/>
          <p:cNvSpPr txBox="1"/>
          <p:nvPr/>
        </p:nvSpPr>
        <p:spPr>
          <a:xfrm>
            <a:off x="265070" y="5859884"/>
            <a:ext cx="4254176" cy="30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from (Devlin </a:t>
            </a:r>
            <a:r>
              <a:rPr b="1" i="1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2018)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"/>
          <p:cNvSpPr txBox="1"/>
          <p:nvPr>
            <p:ph type="title"/>
          </p:nvPr>
        </p:nvSpPr>
        <p:spPr>
          <a:xfrm>
            <a:off x="916939" y="608152"/>
            <a:ext cx="4892675" cy="697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Input Representation</a:t>
            </a:r>
            <a:endParaRPr/>
          </a:p>
        </p:txBody>
      </p:sp>
      <p:sp>
        <p:nvSpPr>
          <p:cNvPr id="640" name="Google Shape;640;p43"/>
          <p:cNvSpPr txBox="1"/>
          <p:nvPr/>
        </p:nvSpPr>
        <p:spPr>
          <a:xfrm>
            <a:off x="78739" y="4564593"/>
            <a:ext cx="12248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950">
            <a:spAutoFit/>
          </a:bodyPr>
          <a:lstStyle/>
          <a:p>
            <a:pPr indent="-229235" lvl="0" marL="11195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Token Embeddings </a:t>
            </a:r>
            <a:endParaRPr b="0" i="0" sz="1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5" lvl="0" marL="1119505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Segment Embeddings: randomly initialized and learned; single sentence input only adds 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9235" lvl="0" marL="1119505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Position embeddings: randomly initialized and learned (fixed sinusoidal PEs also work)</a:t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Figure from (Devlin </a:t>
            </a:r>
            <a:r>
              <a:rPr b="1" i="1" lang="en-US" sz="1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et al.</a:t>
            </a:r>
            <a:r>
              <a:rPr b="1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2018)</a:t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41" name="Google Shape;641;p43"/>
          <p:cNvGrpSpPr/>
          <p:nvPr/>
        </p:nvGrpSpPr>
        <p:grpSpPr>
          <a:xfrm>
            <a:off x="717530" y="1111349"/>
            <a:ext cx="10375061" cy="3507408"/>
            <a:chOff x="717530" y="1577339"/>
            <a:chExt cx="10375061" cy="3507408"/>
          </a:xfrm>
        </p:grpSpPr>
        <p:pic>
          <p:nvPicPr>
            <p:cNvPr id="642" name="Google Shape;64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7530" y="2075231"/>
              <a:ext cx="10375061" cy="3009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43"/>
            <p:cNvSpPr/>
            <p:nvPr/>
          </p:nvSpPr>
          <p:spPr>
            <a:xfrm>
              <a:off x="2219705" y="1863089"/>
              <a:ext cx="955675" cy="845819"/>
            </a:xfrm>
            <a:custGeom>
              <a:rect b="b" l="l" r="r" t="t"/>
              <a:pathLst>
                <a:path extrusionOk="0" h="845819" w="955675">
                  <a:moveTo>
                    <a:pt x="0" y="422910"/>
                  </a:moveTo>
                  <a:lnTo>
                    <a:pt x="2803" y="376831"/>
                  </a:lnTo>
                  <a:lnTo>
                    <a:pt x="11017" y="332190"/>
                  </a:lnTo>
                  <a:lnTo>
                    <a:pt x="24353" y="289243"/>
                  </a:lnTo>
                  <a:lnTo>
                    <a:pt x="42518" y="248248"/>
                  </a:lnTo>
                  <a:lnTo>
                    <a:pt x="65221" y="209465"/>
                  </a:lnTo>
                  <a:lnTo>
                    <a:pt x="92171" y="173150"/>
                  </a:lnTo>
                  <a:lnTo>
                    <a:pt x="123077" y="139563"/>
                  </a:lnTo>
                  <a:lnTo>
                    <a:pt x="157647" y="108960"/>
                  </a:lnTo>
                  <a:lnTo>
                    <a:pt x="195590" y="81601"/>
                  </a:lnTo>
                  <a:lnTo>
                    <a:pt x="236615" y="57742"/>
                  </a:lnTo>
                  <a:lnTo>
                    <a:pt x="280430" y="37643"/>
                  </a:lnTo>
                  <a:lnTo>
                    <a:pt x="326745" y="21561"/>
                  </a:lnTo>
                  <a:lnTo>
                    <a:pt x="375268" y="9754"/>
                  </a:lnTo>
                  <a:lnTo>
                    <a:pt x="425708" y="2481"/>
                  </a:lnTo>
                  <a:lnTo>
                    <a:pt x="477774" y="0"/>
                  </a:lnTo>
                  <a:lnTo>
                    <a:pt x="529839" y="2481"/>
                  </a:lnTo>
                  <a:lnTo>
                    <a:pt x="580279" y="9754"/>
                  </a:lnTo>
                  <a:lnTo>
                    <a:pt x="628802" y="21561"/>
                  </a:lnTo>
                  <a:lnTo>
                    <a:pt x="675117" y="37643"/>
                  </a:lnTo>
                  <a:lnTo>
                    <a:pt x="718932" y="57742"/>
                  </a:lnTo>
                  <a:lnTo>
                    <a:pt x="759957" y="81601"/>
                  </a:lnTo>
                  <a:lnTo>
                    <a:pt x="797900" y="108960"/>
                  </a:lnTo>
                  <a:lnTo>
                    <a:pt x="832470" y="139563"/>
                  </a:lnTo>
                  <a:lnTo>
                    <a:pt x="863376" y="173150"/>
                  </a:lnTo>
                  <a:lnTo>
                    <a:pt x="890326" y="209465"/>
                  </a:lnTo>
                  <a:lnTo>
                    <a:pt x="913029" y="248248"/>
                  </a:lnTo>
                  <a:lnTo>
                    <a:pt x="931194" y="289243"/>
                  </a:lnTo>
                  <a:lnTo>
                    <a:pt x="944530" y="332190"/>
                  </a:lnTo>
                  <a:lnTo>
                    <a:pt x="952744" y="376831"/>
                  </a:lnTo>
                  <a:lnTo>
                    <a:pt x="955548" y="422910"/>
                  </a:lnTo>
                  <a:lnTo>
                    <a:pt x="952744" y="468988"/>
                  </a:lnTo>
                  <a:lnTo>
                    <a:pt x="944530" y="513629"/>
                  </a:lnTo>
                  <a:lnTo>
                    <a:pt x="931194" y="556576"/>
                  </a:lnTo>
                  <a:lnTo>
                    <a:pt x="913029" y="597571"/>
                  </a:lnTo>
                  <a:lnTo>
                    <a:pt x="890326" y="636354"/>
                  </a:lnTo>
                  <a:lnTo>
                    <a:pt x="863376" y="672669"/>
                  </a:lnTo>
                  <a:lnTo>
                    <a:pt x="832470" y="706256"/>
                  </a:lnTo>
                  <a:lnTo>
                    <a:pt x="797900" y="736859"/>
                  </a:lnTo>
                  <a:lnTo>
                    <a:pt x="759957" y="764218"/>
                  </a:lnTo>
                  <a:lnTo>
                    <a:pt x="718932" y="788077"/>
                  </a:lnTo>
                  <a:lnTo>
                    <a:pt x="675117" y="808176"/>
                  </a:lnTo>
                  <a:lnTo>
                    <a:pt x="628802" y="824258"/>
                  </a:lnTo>
                  <a:lnTo>
                    <a:pt x="580279" y="836065"/>
                  </a:lnTo>
                  <a:lnTo>
                    <a:pt x="529839" y="843338"/>
                  </a:lnTo>
                  <a:lnTo>
                    <a:pt x="477774" y="845820"/>
                  </a:lnTo>
                  <a:lnTo>
                    <a:pt x="425708" y="843338"/>
                  </a:lnTo>
                  <a:lnTo>
                    <a:pt x="375268" y="836065"/>
                  </a:lnTo>
                  <a:lnTo>
                    <a:pt x="326745" y="824258"/>
                  </a:lnTo>
                  <a:lnTo>
                    <a:pt x="280430" y="808176"/>
                  </a:lnTo>
                  <a:lnTo>
                    <a:pt x="236615" y="788077"/>
                  </a:lnTo>
                  <a:lnTo>
                    <a:pt x="195590" y="764218"/>
                  </a:lnTo>
                  <a:lnTo>
                    <a:pt x="157647" y="736859"/>
                  </a:lnTo>
                  <a:lnTo>
                    <a:pt x="123077" y="706256"/>
                  </a:lnTo>
                  <a:lnTo>
                    <a:pt x="92171" y="672669"/>
                  </a:lnTo>
                  <a:lnTo>
                    <a:pt x="65221" y="636354"/>
                  </a:lnTo>
                  <a:lnTo>
                    <a:pt x="42518" y="597571"/>
                  </a:lnTo>
                  <a:lnTo>
                    <a:pt x="24353" y="556576"/>
                  </a:lnTo>
                  <a:lnTo>
                    <a:pt x="11017" y="513629"/>
                  </a:lnTo>
                  <a:lnTo>
                    <a:pt x="2803" y="468988"/>
                  </a:lnTo>
                  <a:lnTo>
                    <a:pt x="0" y="422910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3033395" y="1577339"/>
              <a:ext cx="2786380" cy="415290"/>
            </a:xfrm>
            <a:custGeom>
              <a:rect b="b" l="l" r="r" t="t"/>
              <a:pathLst>
                <a:path extrusionOk="0" h="415289" w="2786379">
                  <a:moveTo>
                    <a:pt x="2709940" y="31438"/>
                  </a:moveTo>
                  <a:lnTo>
                    <a:pt x="0" y="402717"/>
                  </a:lnTo>
                  <a:lnTo>
                    <a:pt x="1778" y="415289"/>
                  </a:lnTo>
                  <a:lnTo>
                    <a:pt x="2711674" y="44017"/>
                  </a:lnTo>
                  <a:lnTo>
                    <a:pt x="2709940" y="31438"/>
                  </a:lnTo>
                  <a:close/>
                </a:path>
                <a:path extrusionOk="0" h="415289" w="2786379">
                  <a:moveTo>
                    <a:pt x="2782917" y="29718"/>
                  </a:moveTo>
                  <a:lnTo>
                    <a:pt x="2722499" y="29718"/>
                  </a:lnTo>
                  <a:lnTo>
                    <a:pt x="2724277" y="42290"/>
                  </a:lnTo>
                  <a:lnTo>
                    <a:pt x="2711674" y="44017"/>
                  </a:lnTo>
                  <a:lnTo>
                    <a:pt x="2716022" y="75564"/>
                  </a:lnTo>
                  <a:lnTo>
                    <a:pt x="2782917" y="29718"/>
                  </a:lnTo>
                  <a:close/>
                </a:path>
                <a:path extrusionOk="0" h="415289" w="2786379">
                  <a:moveTo>
                    <a:pt x="2722499" y="29718"/>
                  </a:moveTo>
                  <a:lnTo>
                    <a:pt x="2709940" y="31438"/>
                  </a:lnTo>
                  <a:lnTo>
                    <a:pt x="2711674" y="44017"/>
                  </a:lnTo>
                  <a:lnTo>
                    <a:pt x="2724277" y="42290"/>
                  </a:lnTo>
                  <a:lnTo>
                    <a:pt x="2722499" y="29718"/>
                  </a:lnTo>
                  <a:close/>
                </a:path>
                <a:path extrusionOk="0" h="415289" w="2786379">
                  <a:moveTo>
                    <a:pt x="2705608" y="0"/>
                  </a:moveTo>
                  <a:lnTo>
                    <a:pt x="2709940" y="31438"/>
                  </a:lnTo>
                  <a:lnTo>
                    <a:pt x="2722499" y="29718"/>
                  </a:lnTo>
                  <a:lnTo>
                    <a:pt x="2782917" y="29718"/>
                  </a:lnTo>
                  <a:lnTo>
                    <a:pt x="2786253" y="27432"/>
                  </a:lnTo>
                  <a:lnTo>
                    <a:pt x="27056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43"/>
          <p:cNvSpPr txBox="1"/>
          <p:nvPr/>
        </p:nvSpPr>
        <p:spPr>
          <a:xfrm>
            <a:off x="5820155" y="815693"/>
            <a:ext cx="4762500" cy="64643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state corresponding to [CLS] will be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as the sentence representation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BERT innovations</a:t>
            </a:r>
            <a:endParaRPr/>
          </a:p>
        </p:txBody>
      </p:sp>
      <p:sp>
        <p:nvSpPr>
          <p:cNvPr id="651" name="Google Shape;651;p32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/>
              <a:t>Self-supervised pre-training on massive text corpora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Masked Language Modeling (MLM): </a:t>
            </a:r>
            <a:r>
              <a:rPr lang="en-US"/>
              <a:t>Randomly masks words and trains the model to predict them using both left and right context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Next Sentence Prediction (NSP): </a:t>
            </a:r>
            <a:r>
              <a:rPr lang="en-US"/>
              <a:t>Predicts whether two sentences naturally follow each other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Finetuning: Can we adjusted to a specific task using a small labeled corpus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 txBox="1"/>
          <p:nvPr>
            <p:ph type="title"/>
          </p:nvPr>
        </p:nvSpPr>
        <p:spPr>
          <a:xfrm>
            <a:off x="609600" y="71876"/>
            <a:ext cx="10260013" cy="934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15525">
            <a:spAutoFit/>
          </a:bodyPr>
          <a:lstStyle/>
          <a:p>
            <a:pPr indent="0" lvl="0" marL="390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/>
              <a:t>Fine-tuning with BERT</a:t>
            </a:r>
            <a:endParaRPr sz="4000"/>
          </a:p>
        </p:txBody>
      </p:sp>
      <p:pic>
        <p:nvPicPr>
          <p:cNvPr id="657" name="Google Shape;657;p47"/>
          <p:cNvPicPr preferRelativeResize="0"/>
          <p:nvPr/>
        </p:nvPicPr>
        <p:blipFill rotWithShape="1">
          <a:blip r:embed="rId3">
            <a:alphaModFix/>
          </a:blip>
          <a:srcRect b="47691" l="0" r="0" t="0"/>
          <a:stretch/>
        </p:blipFill>
        <p:spPr>
          <a:xfrm>
            <a:off x="5283751" y="1006038"/>
            <a:ext cx="6908249" cy="3534508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7"/>
          <p:cNvSpPr txBox="1"/>
          <p:nvPr/>
        </p:nvSpPr>
        <p:spPr>
          <a:xfrm>
            <a:off x="5739606" y="5419062"/>
            <a:ext cx="4176737" cy="30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from (Devlin </a:t>
            </a:r>
            <a:r>
              <a:rPr b="1" i="1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2018)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>
            <a:off x="548054" y="1327639"/>
            <a:ext cx="4735697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Train a BERT model using a smaller labeled dataset that is specific to a particular task.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The goal of fine-tuning is to adjust the parameters of the pre-trained model to better capture the patterns in the target dataset.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Fine-tuning a model can improve its performance on a specific task with less training data and training time compared to training a new model from scratch.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0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BERT works?</a:t>
            </a:r>
            <a:endParaRPr/>
          </a:p>
        </p:txBody>
      </p:sp>
      <p:sp>
        <p:nvSpPr>
          <p:cNvPr id="665" name="Google Shape;665;p50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Leveraging huge unlabeled and high quality data: 7000 books + Wikipedia (together 3300M words)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Multi-head self-attention blocks in Transformer: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modelling the intra- and extra- word-word relations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parallelable within instance and thus efficient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Task similarity: masked language modelling + next sentence prediction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1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BERT Training Costs</a:t>
            </a:r>
            <a:endParaRPr/>
          </a:p>
        </p:txBody>
      </p:sp>
      <p:sp>
        <p:nvSpPr>
          <p:cNvPr id="671" name="Google Shape;671;p51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BERT: $500—$7000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XLNet (BERT variant): $30,000 — $60,000 (unclear)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GPT-3: $5-10 Million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GPT-4: ~$500 Million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is for a single pre-training run… developing new pre-training techniques may require many runs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Fine-tuning these models can typically be done with a single GPU (but may take 1-3 days for medium-sized datasets)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938b91965_2_124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Dictionary-based Sentiment Analysis</a:t>
            </a:r>
            <a:endParaRPr/>
          </a:p>
        </p:txBody>
      </p:sp>
      <p:sp>
        <p:nvSpPr>
          <p:cNvPr id="190" name="Google Shape;190;g2b938b91965_2_124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LIWC: dictionary approach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Words annotated with over 80 psychological categories, including positive and negative sentiment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WKB lexicon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14,000 English words annotated with emotional valence (positivity/negativity) and arousal (strength of emotion).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Also exists in Spanish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SentiStrength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Positive and negative sentiment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Vader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Valence Aware Dictionary for sEntiment Reasoning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 txBox="1"/>
          <p:nvPr>
            <p:ph type="title"/>
          </p:nvPr>
        </p:nvSpPr>
        <p:spPr>
          <a:xfrm>
            <a:off x="609600" y="21907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Size and energy costs</a:t>
            </a:r>
            <a:endParaRPr/>
          </a:p>
        </p:txBody>
      </p:sp>
      <p:sp>
        <p:nvSpPr>
          <p:cNvPr id="678" name="Google Shape;678;p52"/>
          <p:cNvSpPr txBox="1"/>
          <p:nvPr>
            <p:ph idx="1" type="body"/>
          </p:nvPr>
        </p:nvSpPr>
        <p:spPr>
          <a:xfrm>
            <a:off x="228599" y="949569"/>
            <a:ext cx="5978769" cy="5354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Size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Transformer models (Bert and later) benefit from larger volumes of data and more hyperparameters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Size does not guarantee diversity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/>
              <a:t>eg, Text from Reddit, Wikipedia reflects few women’s voices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/>
              <a:t>Use text from banned forums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Cost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BERT: $500—$7000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XLNet (BERT variant): $30,000 — $60,000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Fine-tuning can be done with a single GPU (but may take 1-3 days for medium-sized datasets)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Energy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Training transformer models is computationally expensive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Computation used to train the LLMs has grown 30,000,000% in 6 yrs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800"/>
              <a:t>Training a single BERT base model (without hyperparameter tuning) on GPUs requires as much energy as a trans-American flight</a:t>
            </a:r>
            <a:endParaRPr/>
          </a:p>
        </p:txBody>
      </p:sp>
      <p:pic>
        <p:nvPicPr>
          <p:cNvPr id="679" name="Google Shape;679;p5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4400" y="1345325"/>
            <a:ext cx="6137479" cy="3636578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2"/>
          <p:cNvSpPr txBox="1"/>
          <p:nvPr/>
        </p:nvSpPr>
        <p:spPr>
          <a:xfrm>
            <a:off x="5994400" y="5022418"/>
            <a:ext cx="610651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Source: Bender et al. (2021). On the Dangers of Stochastic Parrots: Can Language Models Be Too Big?🦜. In </a:t>
            </a:r>
            <a:r>
              <a:rPr b="0" i="1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FACCT </a:t>
            </a: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(pp. 610-623).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https://dl.acm.org/doi/pdf/10.1145/3442188.3445922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3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GPT, CHATBOTS &amp; BEYOND …</a:t>
            </a:r>
            <a:endParaRPr/>
          </a:p>
        </p:txBody>
      </p:sp>
      <p:sp>
        <p:nvSpPr>
          <p:cNvPr id="686" name="Google Shape;686;p53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689" y="143852"/>
            <a:ext cx="7544665" cy="6020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5"/>
          <p:cNvSpPr txBox="1"/>
          <p:nvPr>
            <p:ph idx="1" type="body"/>
          </p:nvPr>
        </p:nvSpPr>
        <p:spPr>
          <a:xfrm>
            <a:off x="468923" y="243582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Answer questions: What is the future of AI?</a:t>
            </a:r>
            <a:endParaRPr/>
          </a:p>
        </p:txBody>
      </p:sp>
      <p:sp>
        <p:nvSpPr>
          <p:cNvPr id="698" name="Google Shape;698;p55"/>
          <p:cNvSpPr txBox="1"/>
          <p:nvPr>
            <p:ph idx="3" type="body"/>
          </p:nvPr>
        </p:nvSpPr>
        <p:spPr>
          <a:xfrm>
            <a:off x="6100628" y="250414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Explain jokes:</a:t>
            </a:r>
            <a:endParaRPr/>
          </a:p>
        </p:txBody>
      </p:sp>
      <p:sp>
        <p:nvSpPr>
          <p:cNvPr id="699" name="Google Shape;699;p55"/>
          <p:cNvSpPr txBox="1"/>
          <p:nvPr>
            <p:ph idx="4" type="body"/>
          </p:nvPr>
        </p:nvSpPr>
        <p:spPr>
          <a:xfrm>
            <a:off x="6193369" y="1999491"/>
            <a:ext cx="5389033" cy="412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/>
            </a:br>
            <a:endParaRPr/>
          </a:p>
        </p:txBody>
      </p:sp>
      <p:pic>
        <p:nvPicPr>
          <p:cNvPr id="700" name="Google Shape;700;p5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4790" y="1084363"/>
            <a:ext cx="5386388" cy="203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4790" y="3619246"/>
            <a:ext cx="5471393" cy="231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5"/>
          <p:cNvSpPr txBox="1"/>
          <p:nvPr/>
        </p:nvSpPr>
        <p:spPr>
          <a:xfrm>
            <a:off x="7288823" y="3429000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55"/>
          <p:cNvPicPr preferRelativeResize="0"/>
          <p:nvPr/>
        </p:nvPicPr>
        <p:blipFill rotWithShape="1">
          <a:blip r:embed="rId5">
            <a:alphaModFix/>
          </a:blip>
          <a:srcRect b="0" l="0" r="12159" t="13038"/>
          <a:stretch/>
        </p:blipFill>
        <p:spPr>
          <a:xfrm>
            <a:off x="182541" y="1084363"/>
            <a:ext cx="5847048" cy="460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6"/>
          <p:cNvSpPr txBox="1"/>
          <p:nvPr>
            <p:ph idx="1" type="body"/>
          </p:nvPr>
        </p:nvSpPr>
        <p:spPr>
          <a:xfrm>
            <a:off x="609334" y="195594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Help you code:</a:t>
            </a:r>
            <a:endParaRPr/>
          </a:p>
        </p:txBody>
      </p:sp>
      <p:pic>
        <p:nvPicPr>
          <p:cNvPr descr="Image" id="709" name="Google Shape;709;p5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441" y="975946"/>
            <a:ext cx="4506439" cy="5150217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6"/>
          <p:cNvSpPr txBox="1"/>
          <p:nvPr>
            <p:ph idx="3" type="body"/>
          </p:nvPr>
        </p:nvSpPr>
        <p:spPr>
          <a:xfrm>
            <a:off x="6146276" y="224047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Help with literature review:</a:t>
            </a:r>
            <a:endParaRPr/>
          </a:p>
        </p:txBody>
      </p:sp>
      <p:sp>
        <p:nvSpPr>
          <p:cNvPr id="711" name="Google Shape;711;p56"/>
          <p:cNvSpPr txBox="1"/>
          <p:nvPr/>
        </p:nvSpPr>
        <p:spPr>
          <a:xfrm>
            <a:off x="248872" y="6343225"/>
            <a:ext cx="958972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examples: https://twitter.com/svpino/status/1624392828154712064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, application&#10;&#10;Description automatically generated" id="712" name="Google Shape;712;p56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6198" y="863810"/>
            <a:ext cx="5446609" cy="526235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6"/>
          <p:cNvSpPr txBox="1"/>
          <p:nvPr/>
        </p:nvSpPr>
        <p:spPr>
          <a:xfrm>
            <a:off x="181150" y="2717325"/>
            <a:ext cx="11354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C00000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DONT DO THIS FOR DSCI 531</a:t>
            </a:r>
            <a:endParaRPr sz="7500">
              <a:solidFill>
                <a:srgbClr val="C00000"/>
              </a:solidFill>
              <a:highlight>
                <a:schemeClr val="lt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7"/>
          <p:cNvSpPr txBox="1"/>
          <p:nvPr>
            <p:ph idx="1" type="body"/>
          </p:nvPr>
        </p:nvSpPr>
        <p:spPr>
          <a:xfrm>
            <a:off x="609332" y="243582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Write in a given style: e.g., a tweet</a:t>
            </a:r>
            <a:endParaRPr/>
          </a:p>
        </p:txBody>
      </p:sp>
      <p:sp>
        <p:nvSpPr>
          <p:cNvPr id="720" name="Google Shape;720;p57"/>
          <p:cNvSpPr txBox="1"/>
          <p:nvPr>
            <p:ph idx="3" type="body"/>
          </p:nvPr>
        </p:nvSpPr>
        <p:spPr>
          <a:xfrm>
            <a:off x="6193101" y="243582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Knows its limits:</a:t>
            </a:r>
            <a:endParaRPr/>
          </a:p>
        </p:txBody>
      </p:sp>
      <p:pic>
        <p:nvPicPr>
          <p:cNvPr descr="Graphical user interface, text, application, email&#10;&#10;Description automatically generated" id="721" name="Google Shape;721;p5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7340" l="10297" r="12072" t="15097"/>
          <a:stretch/>
        </p:blipFill>
        <p:spPr>
          <a:xfrm>
            <a:off x="481506" y="1222130"/>
            <a:ext cx="5099190" cy="2348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22" name="Google Shape;722;p57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6018" y="883344"/>
            <a:ext cx="4641185" cy="5242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b938b91965_0_1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is NLP useful?</a:t>
            </a:r>
            <a:endParaRPr/>
          </a:p>
        </p:txBody>
      </p:sp>
      <p:sp>
        <p:nvSpPr>
          <p:cNvPr id="728" name="Google Shape;728;g2b938b91965_0_1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Objectivity and throughput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Social media: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Millions of tweets, posts, etc.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Need to objectively classify text (e.g. toxicity) at scale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Documents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What documents are important?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Can we summarize important text?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Multi-modal analyses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e.g., image segmentation, image identification, etc.,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2664"/>
              <a:buChar char="•"/>
            </a:pPr>
            <a:r>
              <a:rPr lang="en-US"/>
              <a:t>Flaws and limitations …. Next time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938b91965_2_129"/>
          <p:cNvSpPr txBox="1"/>
          <p:nvPr>
            <p:ph type="title"/>
          </p:nvPr>
        </p:nvSpPr>
        <p:spPr>
          <a:xfrm>
            <a:off x="609600" y="55054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Warriner’s (WKB) lexicon</a:t>
            </a:r>
            <a:endParaRPr/>
          </a:p>
        </p:txBody>
      </p:sp>
      <p:sp>
        <p:nvSpPr>
          <p:cNvPr id="196" name="Google Shape;196;g2b938b91965_2_129"/>
          <p:cNvSpPr txBox="1"/>
          <p:nvPr>
            <p:ph idx="1" type="body"/>
          </p:nvPr>
        </p:nvSpPr>
        <p:spPr>
          <a:xfrm>
            <a:off x="609601" y="1146051"/>
            <a:ext cx="10980929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Sentiment lexicon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Three dimensions of emotion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Valence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Arousal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Dominance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Collected emotional ratings for 14,000 words, the majority of the well-known English content 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Participants recruited through Amazon Mechanical Turk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shown lists of 350 words, including 10 calibrator words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asked to rate each word along 3 dimensions using a 9 pt scale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7" name="Google Shape;197;g2b938b91965_2_129"/>
          <p:cNvSpPr txBox="1"/>
          <p:nvPr/>
        </p:nvSpPr>
        <p:spPr>
          <a:xfrm>
            <a:off x="424391" y="5847835"/>
            <a:ext cx="10260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[Wariner et el., (2013) “Norms of valence, arousal, and dominance for 13,915 English lemmas”,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938b91965_2_135"/>
          <p:cNvSpPr txBox="1"/>
          <p:nvPr>
            <p:ph type="title"/>
          </p:nvPr>
        </p:nvSpPr>
        <p:spPr>
          <a:xfrm>
            <a:off x="609600" y="459105"/>
            <a:ext cx="10260013" cy="639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do you feel while reading each word?</a:t>
            </a:r>
            <a:endParaRPr/>
          </a:p>
        </p:txBody>
      </p:sp>
      <p:sp>
        <p:nvSpPr>
          <p:cNvPr id="203" name="Google Shape;203;g2b938b91965_2_135"/>
          <p:cNvSpPr txBox="1"/>
          <p:nvPr>
            <p:ph idx="1" type="body"/>
          </p:nvPr>
        </p:nvSpPr>
        <p:spPr>
          <a:xfrm>
            <a:off x="609601" y="1658810"/>
            <a:ext cx="5759823" cy="4980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/>
              <a:t>Valence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000"/>
              <a:t>9: Happy, pleased, satisfied, contented, hopeful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000"/>
              <a:t>1: Unhappy, annoyed, melancholic, despaired, or bored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/>
              <a:t>Arousal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000"/>
              <a:t>9: Excited, stimulated, excited, frenzied, jittery, wide-awake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000"/>
              <a:t>1: Calm, relaxed, sluggish, dull, sleepy, or unaroused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/>
              <a:t>5: Neutral, neither happy nor sad [not excited nor at all calm; neither in control nor controlled]</a:t>
            </a:r>
            <a:endParaRPr sz="2400"/>
          </a:p>
        </p:txBody>
      </p:sp>
      <p:pic>
        <p:nvPicPr>
          <p:cNvPr id="204" name="Google Shape;204;g2b938b91965_2_135"/>
          <p:cNvPicPr preferRelativeResize="0"/>
          <p:nvPr/>
        </p:nvPicPr>
        <p:blipFill rotWithShape="1">
          <a:blip r:embed="rId3">
            <a:alphaModFix/>
          </a:blip>
          <a:srcRect b="0" l="0" r="0" t="10264"/>
          <a:stretch/>
        </p:blipFill>
        <p:spPr>
          <a:xfrm>
            <a:off x="7010487" y="1571064"/>
            <a:ext cx="4571912" cy="437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b938b91965_2_135"/>
          <p:cNvSpPr txBox="1"/>
          <p:nvPr/>
        </p:nvSpPr>
        <p:spPr>
          <a:xfrm>
            <a:off x="6915828" y="6188641"/>
            <a:ext cx="48682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Russell’s core affect theory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SI Overview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2019-05-22T17:16:50Z</dcterms:created>
  <dc:creator>Kristina Lerman</dc:creator>
</cp:coreProperties>
</file>